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394" r:id="rId2"/>
  </p:sldMasterIdLst>
  <p:notesMasterIdLst>
    <p:notesMasterId r:id="rId35"/>
  </p:notesMasterIdLst>
  <p:handoutMasterIdLst>
    <p:handoutMasterId r:id="rId36"/>
  </p:handoutMasterIdLst>
  <p:sldIdLst>
    <p:sldId id="256" r:id="rId3"/>
    <p:sldId id="559" r:id="rId4"/>
    <p:sldId id="691" r:id="rId5"/>
    <p:sldId id="696" r:id="rId6"/>
    <p:sldId id="564" r:id="rId7"/>
    <p:sldId id="697" r:id="rId8"/>
    <p:sldId id="628" r:id="rId9"/>
    <p:sldId id="629" r:id="rId10"/>
    <p:sldId id="635" r:id="rId11"/>
    <p:sldId id="640" r:id="rId12"/>
    <p:sldId id="632" r:id="rId13"/>
    <p:sldId id="656" r:id="rId14"/>
    <p:sldId id="655" r:id="rId15"/>
    <p:sldId id="574" r:id="rId16"/>
    <p:sldId id="630" r:id="rId17"/>
    <p:sldId id="690" r:id="rId18"/>
    <p:sldId id="698" r:id="rId19"/>
    <p:sldId id="660" r:id="rId20"/>
    <p:sldId id="665" r:id="rId21"/>
    <p:sldId id="661" r:id="rId22"/>
    <p:sldId id="607" r:id="rId23"/>
    <p:sldId id="683" r:id="rId24"/>
    <p:sldId id="666" r:id="rId25"/>
    <p:sldId id="678" r:id="rId26"/>
    <p:sldId id="679" r:id="rId27"/>
    <p:sldId id="680" r:id="rId28"/>
    <p:sldId id="684" r:id="rId29"/>
    <p:sldId id="685" r:id="rId30"/>
    <p:sldId id="686" r:id="rId31"/>
    <p:sldId id="673" r:id="rId32"/>
    <p:sldId id="624" r:id="rId33"/>
    <p:sldId id="539" r:id="rId34"/>
  </p:sldIdLst>
  <p:sldSz cx="12190413" cy="6858000"/>
  <p:notesSz cx="6807200" cy="9939338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76"/>
    <a:srgbClr val="FFFF99"/>
    <a:srgbClr val="33CC33"/>
    <a:srgbClr val="FFFFE5"/>
    <a:srgbClr val="384C6A"/>
    <a:srgbClr val="0033CC"/>
    <a:srgbClr val="4B5057"/>
    <a:srgbClr val="222246"/>
    <a:srgbClr val="FB9205"/>
    <a:srgbClr val="00A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36" autoAdjust="0"/>
    <p:restoredTop sz="96592" autoAdjust="0"/>
  </p:normalViewPr>
  <p:slideViewPr>
    <p:cSldViewPr>
      <p:cViewPr>
        <p:scale>
          <a:sx n="53" d="100"/>
          <a:sy n="53" d="100"/>
        </p:scale>
        <p:origin x="524" y="188"/>
      </p:cViewPr>
      <p:guideLst>
        <p:guide orient="horz" pos="2160"/>
        <p:guide pos="312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15"/>
    </p:cViewPr>
  </p:sorterViewPr>
  <p:notesViewPr>
    <p:cSldViewPr>
      <p:cViewPr varScale="1">
        <p:scale>
          <a:sx n="75" d="100"/>
          <a:sy n="75" d="100"/>
        </p:scale>
        <p:origin x="-2232" y="-108"/>
      </p:cViewPr>
      <p:guideLst>
        <p:guide orient="horz" pos="3130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2C6636B-97DD-4926-B8B2-26801D860895}" type="datetimeFigureOut">
              <a:rPr lang="ko-KR" altLang="en-US"/>
              <a:pPr>
                <a:defRPr/>
              </a:pPr>
              <a:t>2021-11-29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4CE010B-996F-4C80-9E5D-D984D078BCA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3571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26EA6FA-63DA-4846-A993-4847F9C3360A}" type="datetimeFigureOut">
              <a:rPr lang="ko-KR" altLang="en-US"/>
              <a:pPr>
                <a:defRPr/>
              </a:pPr>
              <a:t>2021-11-29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1462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AD86165-7B12-45F4-B999-D1421C956BE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50377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" name="Notes Placeholder 3"/>
          <p:cNvSpPr>
            <a:spLocks noGrp="1"/>
          </p:cNvSpPr>
          <p:nvPr>
            <p:ph type="body" idx="10"/>
          </p:nvPr>
        </p:nvSpPr>
        <p:spPr/>
        <p:txBody>
          <a:bodyPr>
            <a:normAutofit/>
          </a:bodyPr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58839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43013"/>
            <a:ext cx="5867400" cy="3300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0720" y="4783308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5" tIns="45540" rIns="91105" bIns="45540" anchor="t" anchorCtr="0"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000" dirty="0"/>
          </a:p>
        </p:txBody>
      </p:sp>
      <p:sp>
        <p:nvSpPr>
          <p:cNvPr id="116" name="Google Shape;116;p2:notes"/>
          <p:cNvSpPr txBox="1">
            <a:spLocks noGrp="1"/>
          </p:cNvSpPr>
          <p:nvPr>
            <p:ph type="sldNum" idx="12"/>
          </p:nvPr>
        </p:nvSpPr>
        <p:spPr>
          <a:xfrm>
            <a:off x="3855839" y="9440648"/>
            <a:ext cx="2949787" cy="49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5" tIns="45540" rIns="91105" bIns="45540" anchor="b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27</a:t>
            </a:fld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7004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43013"/>
            <a:ext cx="5867400" cy="3300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0720" y="4783308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5" tIns="45540" rIns="91105" bIns="45540" anchor="t" anchorCtr="0"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000" dirty="0"/>
          </a:p>
        </p:txBody>
      </p:sp>
      <p:sp>
        <p:nvSpPr>
          <p:cNvPr id="116" name="Google Shape;116;p2:notes"/>
          <p:cNvSpPr txBox="1">
            <a:spLocks noGrp="1"/>
          </p:cNvSpPr>
          <p:nvPr>
            <p:ph type="sldNum" idx="12"/>
          </p:nvPr>
        </p:nvSpPr>
        <p:spPr>
          <a:xfrm>
            <a:off x="3855839" y="9440648"/>
            <a:ext cx="2949787" cy="49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5" tIns="45540" rIns="91105" bIns="45540" anchor="b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28</a:t>
            </a:fld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7004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43013"/>
            <a:ext cx="5867400" cy="3300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0720" y="4783308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5" tIns="45540" rIns="91105" bIns="45540" anchor="t" anchorCtr="0"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000" dirty="0"/>
          </a:p>
        </p:txBody>
      </p:sp>
      <p:sp>
        <p:nvSpPr>
          <p:cNvPr id="116" name="Google Shape;116;p2:notes"/>
          <p:cNvSpPr txBox="1">
            <a:spLocks noGrp="1"/>
          </p:cNvSpPr>
          <p:nvPr>
            <p:ph type="sldNum" idx="12"/>
          </p:nvPr>
        </p:nvSpPr>
        <p:spPr>
          <a:xfrm>
            <a:off x="3855839" y="9440648"/>
            <a:ext cx="2949787" cy="49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5" tIns="45540" rIns="91105" bIns="45540" anchor="b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29</a:t>
            </a:fld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7004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43013"/>
            <a:ext cx="5867400" cy="33004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680720" y="4783308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5" tIns="45540" rIns="91105" bIns="45540" anchor="t" anchorCtr="0"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000" dirty="0"/>
          </a:p>
        </p:txBody>
      </p:sp>
      <p:sp>
        <p:nvSpPr>
          <p:cNvPr id="116" name="Google Shape;116;p2:notes"/>
          <p:cNvSpPr txBox="1">
            <a:spLocks noGrp="1"/>
          </p:cNvSpPr>
          <p:nvPr>
            <p:ph type="sldNum" idx="12"/>
          </p:nvPr>
        </p:nvSpPr>
        <p:spPr>
          <a:xfrm>
            <a:off x="3855839" y="9440648"/>
            <a:ext cx="2949787" cy="49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05" tIns="45540" rIns="91105" bIns="45540" anchor="b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30</a:t>
            </a:fld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7004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1462" cy="37258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i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64B21-4362-4A4C-944C-158AD3B9A9F3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9141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[최은아]\기상청\매뉴얼\AS\작업\ppt\A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 userDrawn="1"/>
        </p:nvSpPr>
        <p:spPr>
          <a:xfrm>
            <a:off x="5473965" y="5445125"/>
            <a:ext cx="1242484" cy="107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282" y="1571612"/>
            <a:ext cx="10361851" cy="642942"/>
          </a:xfrm>
        </p:spPr>
        <p:txBody>
          <a:bodyPr>
            <a:normAutofit/>
          </a:bodyPr>
          <a:lstStyle>
            <a:lvl1pPr>
              <a:defRPr sz="4400">
                <a:solidFill>
                  <a:srgbClr val="0F298F"/>
                </a:solidFill>
                <a:latin typeface="Cre고딕 B" pitchFamily="18" charset="-127"/>
                <a:ea typeface="Cre고딕 B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563" y="2285992"/>
            <a:ext cx="8533289" cy="428628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  <p:sp>
        <p:nvSpPr>
          <p:cNvPr id="6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1F898-5113-45E4-8C82-D8A5CEACBB97}" type="datetimeFigureOut">
              <a:rPr lang="ko-KR" altLang="en-US"/>
              <a:pPr>
                <a:defRPr/>
              </a:pPr>
              <a:t>2021-11-29</a:t>
            </a:fld>
            <a:endParaRPr lang="ko-KR" altLang="en-US" dirty="0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0A636-1F27-4ED6-B774-22D3D77D9813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9319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[최은아]\기상청\매뉴얼\AS\작업\ppt\A-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53" y="6308725"/>
            <a:ext cx="1670322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 userDrawn="1"/>
        </p:nvSpPr>
        <p:spPr>
          <a:xfrm>
            <a:off x="10438044" y="6467480"/>
            <a:ext cx="1594131" cy="238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7" name="직사각형 6"/>
          <p:cNvSpPr/>
          <p:nvPr userDrawn="1"/>
        </p:nvSpPr>
        <p:spPr>
          <a:xfrm>
            <a:off x="8857586" y="268293"/>
            <a:ext cx="1713301" cy="714375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8057120" cy="725470"/>
          </a:xfrm>
        </p:spPr>
        <p:txBody>
          <a:bodyPr>
            <a:no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521" y="1428743"/>
            <a:ext cx="10971372" cy="469742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buClr>
                <a:schemeClr val="accent2"/>
              </a:buClr>
              <a:defRPr sz="2400"/>
            </a:lvl1pPr>
            <a:lvl2pPr>
              <a:lnSpc>
                <a:spcPct val="150000"/>
              </a:lnSpc>
              <a:buClr>
                <a:schemeClr val="accent2"/>
              </a:buClr>
              <a:defRPr sz="2000"/>
            </a:lvl2pPr>
            <a:lvl3pPr>
              <a:lnSpc>
                <a:spcPct val="150000"/>
              </a:lnSpc>
              <a:buClr>
                <a:schemeClr val="accent2"/>
              </a:buClr>
              <a:defRPr sz="1800"/>
            </a:lvl3pPr>
            <a:lvl4pPr>
              <a:lnSpc>
                <a:spcPct val="150000"/>
              </a:lnSpc>
              <a:buClr>
                <a:schemeClr val="accent2"/>
              </a:buClr>
              <a:defRPr sz="1600"/>
            </a:lvl4pPr>
            <a:lvl5pPr>
              <a:lnSpc>
                <a:spcPct val="150000"/>
              </a:lnSpc>
              <a:buClr>
                <a:schemeClr val="accent2"/>
              </a:buClr>
              <a:defRPr sz="16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309804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49B41387-22B4-40F6-9623-9D664C720EAB}" type="datetimeFigureOut">
              <a:rPr lang="ko-KR" altLang="en-US"/>
              <a:pPr>
                <a:defRPr/>
              </a:pPr>
              <a:t>2021-11-29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A1A6BE70-CB8C-415B-9158-6F42FB3052B3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3484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마지막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[최은아]\기상청\매뉴얼\AS\작업\ppt\A-4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29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[최은아]\기상청\매뉴얼\AS\작업\ppt\A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 userDrawn="1"/>
        </p:nvSpPr>
        <p:spPr>
          <a:xfrm>
            <a:off x="5473965" y="5445125"/>
            <a:ext cx="1242484" cy="107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282" y="1571612"/>
            <a:ext cx="10361851" cy="642942"/>
          </a:xfrm>
        </p:spPr>
        <p:txBody>
          <a:bodyPr>
            <a:normAutofit/>
          </a:bodyPr>
          <a:lstStyle>
            <a:lvl1pPr>
              <a:defRPr sz="4400">
                <a:solidFill>
                  <a:srgbClr val="0F298F"/>
                </a:solidFill>
                <a:latin typeface="Cre고딕 B" pitchFamily="18" charset="-127"/>
                <a:ea typeface="Cre고딕 B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563" y="2285992"/>
            <a:ext cx="8533289" cy="428628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마스터 부제목 스타일 편집</a:t>
            </a:r>
          </a:p>
        </p:txBody>
      </p:sp>
      <p:sp>
        <p:nvSpPr>
          <p:cNvPr id="6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92EC8-3AED-4EC5-B238-CF05D724AD50}" type="datetimeFigureOut">
              <a:rPr lang="ko-KR" altLang="en-US"/>
              <a:pPr>
                <a:defRPr/>
              </a:pPr>
              <a:t>2021-11-29</a:t>
            </a:fld>
            <a:endParaRPr lang="ko-KR" altLang="en-US" dirty="0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C454A-5AE9-46CA-854F-14C4A8578C8A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0444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[최은아]\기상청\매뉴얼\AS\작업\ppt\A-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53" y="6308725"/>
            <a:ext cx="1670322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 userDrawn="1"/>
        </p:nvSpPr>
        <p:spPr>
          <a:xfrm>
            <a:off x="10438044" y="6467480"/>
            <a:ext cx="1594131" cy="238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8857586" y="268293"/>
            <a:ext cx="1713301" cy="714375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8057120" cy="725470"/>
          </a:xfrm>
        </p:spPr>
        <p:txBody>
          <a:bodyPr>
            <a:no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521" y="1428743"/>
            <a:ext cx="10971372" cy="469742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buClr>
                <a:schemeClr val="accent2"/>
              </a:buClr>
              <a:defRPr sz="2400"/>
            </a:lvl1pPr>
            <a:lvl2pPr>
              <a:lnSpc>
                <a:spcPct val="150000"/>
              </a:lnSpc>
              <a:buClr>
                <a:schemeClr val="accent2"/>
              </a:buClr>
              <a:defRPr sz="2000"/>
            </a:lvl2pPr>
            <a:lvl3pPr>
              <a:lnSpc>
                <a:spcPct val="150000"/>
              </a:lnSpc>
              <a:buClr>
                <a:schemeClr val="accent2"/>
              </a:buClr>
              <a:defRPr sz="1800"/>
            </a:lvl3pPr>
            <a:lvl4pPr>
              <a:lnSpc>
                <a:spcPct val="150000"/>
              </a:lnSpc>
              <a:buClr>
                <a:schemeClr val="accent2"/>
              </a:buClr>
              <a:defRPr sz="1600"/>
            </a:lvl4pPr>
            <a:lvl5pPr>
              <a:lnSpc>
                <a:spcPct val="150000"/>
              </a:lnSpc>
              <a:buClr>
                <a:schemeClr val="accent2"/>
              </a:buClr>
              <a:defRPr sz="16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099545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E5533A14-E0F3-4293-B620-74174E433DC3}" type="datetimeFigureOut">
              <a:rPr lang="ko-KR" altLang="en-US"/>
              <a:pPr>
                <a:defRPr/>
              </a:pPr>
              <a:t>2021-11-29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A52D3AC8-AEA8-4B37-B2D3-207599D95520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6062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마지막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[최은아]\기상청\매뉴얼\AS\작업\ppt\A-4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384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23000"/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609521" y="274638"/>
            <a:ext cx="1097137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609521" y="1600205"/>
            <a:ext cx="109713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521" y="6356355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F061D8D-4D46-4426-9648-BB9FA9C80C19}" type="datetimeFigureOut">
              <a:rPr lang="ko-KR" altLang="en-US"/>
              <a:pPr>
                <a:defRPr/>
              </a:pPr>
              <a:t>2021-11-29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059" y="6356355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6463" y="6356355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2578054-FE9B-4FE3-8179-5409BE79896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6" r:id="rId1"/>
    <p:sldLayoutId id="2147484637" r:id="rId2"/>
    <p:sldLayoutId id="2147484638" r:id="rId3"/>
    <p:sldLayoutId id="2147484639" r:id="rId4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Cre고딕 B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  <a:cs typeface="Cre고딕 B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  <a:cs typeface="Cre고딕 B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  <a:cs typeface="Cre고딕 B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  <a:cs typeface="Cre고딕 B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-윤고딕120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-윤고딕120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-윤고딕120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-윤고딕120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-윤고딕120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23000"/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제목 개체 틀 1"/>
          <p:cNvSpPr>
            <a:spLocks noGrp="1"/>
          </p:cNvSpPr>
          <p:nvPr>
            <p:ph type="title"/>
          </p:nvPr>
        </p:nvSpPr>
        <p:spPr bwMode="auto">
          <a:xfrm>
            <a:off x="609521" y="274638"/>
            <a:ext cx="1097137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4099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609521" y="1600205"/>
            <a:ext cx="109713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521" y="6356355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D4829E7-04AE-4BD8-83C8-E0BBB014710F}" type="datetimeFigureOut">
              <a:rPr lang="ko-KR" altLang="en-US"/>
              <a:pPr>
                <a:defRPr/>
              </a:pPr>
              <a:t>2021-11-29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059" y="6356355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6463" y="6356355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05B1E5F-1324-44C8-8F15-56D14542140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3" r:id="rId1"/>
    <p:sldLayoutId id="2147484654" r:id="rId2"/>
    <p:sldLayoutId id="2147484655" r:id="rId3"/>
    <p:sldLayoutId id="2147484656" r:id="rId4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Cre고딕 B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  <a:cs typeface="Cre고딕 B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  <a:cs typeface="Cre고딕 B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  <a:cs typeface="Cre고딕 B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  <a:cs typeface="Cre고딕 B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-윤고딕120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-윤고딕120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-윤고딕120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-윤고딕120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-윤고딕120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25.jpeg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12" Type="http://schemas.openxmlformats.org/officeDocument/2006/relationships/image" Target="../media/image5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42.jpeg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12" Type="http://schemas.openxmlformats.org/officeDocument/2006/relationships/image" Target="../media/image78.png"/><Relationship Id="rId2" Type="http://schemas.openxmlformats.org/officeDocument/2006/relationships/image" Target="../media/image15.pn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jpeg"/><Relationship Id="rId15" Type="http://schemas.openxmlformats.org/officeDocument/2006/relationships/image" Target="../media/image81.jpeg"/><Relationship Id="rId10" Type="http://schemas.openxmlformats.org/officeDocument/2006/relationships/image" Target="../media/image76.png"/><Relationship Id="rId4" Type="http://schemas.openxmlformats.org/officeDocument/2006/relationships/image" Target="../media/image70.jpeg"/><Relationship Id="rId9" Type="http://schemas.openxmlformats.org/officeDocument/2006/relationships/image" Target="../media/image75.png"/><Relationship Id="rId14" Type="http://schemas.openxmlformats.org/officeDocument/2006/relationships/image" Target="../media/image8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29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jpeg"/><Relationship Id="rId12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8.png"/><Relationship Id="rId7" Type="http://schemas.openxmlformats.org/officeDocument/2006/relationships/image" Target="../media/image121.jpeg"/><Relationship Id="rId12" Type="http://schemas.openxmlformats.org/officeDocument/2006/relationships/image" Target="../media/image1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jpeg"/><Relationship Id="rId10" Type="http://schemas.openxmlformats.org/officeDocument/2006/relationships/image" Target="../media/image124.jpeg"/><Relationship Id="rId4" Type="http://schemas.openxmlformats.org/officeDocument/2006/relationships/image" Target="../media/image111.png"/><Relationship Id="rId9" Type="http://schemas.openxmlformats.org/officeDocument/2006/relationships/image" Target="../media/image1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25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ctrTitle"/>
          </p:nvPr>
        </p:nvSpPr>
        <p:spPr>
          <a:xfrm>
            <a:off x="146498" y="1413982"/>
            <a:ext cx="11897415" cy="2230440"/>
          </a:xfrm>
          <a:ln w="6350">
            <a:noFill/>
          </a:ln>
        </p:spPr>
        <p:txBody>
          <a:bodyPr>
            <a:noAutofit/>
          </a:bodyPr>
          <a:lstStyle/>
          <a:p>
            <a:pPr>
              <a:defRPr/>
            </a:pPr>
            <a:r>
              <a:rPr lang="en-US" altLang="ko-KR" sz="5000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Impact-Based Forecasting (IBF) </a:t>
            </a:r>
            <a:br>
              <a:rPr lang="en-US" altLang="ko-KR" sz="5000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ko-KR" sz="5000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 the Philippines: </a:t>
            </a:r>
            <a:br>
              <a:rPr lang="en-US" altLang="ko-KR" sz="5000" b="1" dirty="0">
                <a:ln w="6350">
                  <a:solidFill>
                    <a:sysClr val="windowText" lastClr="0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ko-KR" altLang="en-US" sz="5000" b="1" dirty="0">
              <a:ln w="12700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Tahoma" pitchFamily="34" charset="0"/>
              <a:ea typeface="맑은 고딕" pitchFamily="50" charset="-127"/>
              <a:cs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234" y="6562219"/>
            <a:ext cx="479330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i="1" dirty="0">
                <a:solidFill>
                  <a:schemeClr val="accent2">
                    <a:lumMod val="50000"/>
                  </a:schemeClr>
                </a:solidFill>
                <a:latin typeface="Bradley Hand ITC" panose="03070402050302030203" pitchFamily="66" charset="0"/>
                <a:ea typeface="Inter" pitchFamily="34" charset="0"/>
              </a:rPr>
              <a:t>…. towards informed, risk-free and resilient community!</a:t>
            </a:r>
            <a:endParaRPr lang="en-PH" sz="1500" b="1" i="1" dirty="0">
              <a:solidFill>
                <a:schemeClr val="accent2">
                  <a:lumMod val="50000"/>
                </a:schemeClr>
              </a:solidFill>
              <a:latin typeface="Bradley Hand ITC" panose="03070402050302030203" pitchFamily="66" charset="0"/>
              <a:ea typeface="Inter" pitchFamily="34" charset="0"/>
            </a:endParaRPr>
          </a:p>
        </p:txBody>
      </p:sp>
      <p:pic>
        <p:nvPicPr>
          <p:cNvPr id="8" name="Picture 5" descr="Image result for PAGASA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511" y="217281"/>
            <a:ext cx="1128556" cy="105147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10565" y="5628142"/>
            <a:ext cx="23166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LORENZO A. MORON</a:t>
            </a:r>
          </a:p>
          <a:p>
            <a:r>
              <a:rPr lang="en-PH" sz="14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Senior Weather Specialist</a:t>
            </a:r>
          </a:p>
          <a:p>
            <a:r>
              <a:rPr lang="en-PH" sz="1400" dirty="0">
                <a:solidFill>
                  <a:schemeClr val="accent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DOST-PAGASA</a:t>
            </a:r>
            <a:endParaRPr lang="en-US" sz="1400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1" y="3883512"/>
            <a:ext cx="12190414" cy="1260000"/>
            <a:chOff x="-1" y="3812074"/>
            <a:chExt cx="12167437" cy="1260000"/>
          </a:xfrm>
        </p:grpSpPr>
        <p:pic>
          <p:nvPicPr>
            <p:cNvPr id="17" name="Picture 5" descr="F:\Canon\IMG_6934.JPG"/>
            <p:cNvPicPr preferRelativeResize="0">
              <a:picLocks noChangeArrowheads="1"/>
            </p:cNvPicPr>
            <p:nvPr/>
          </p:nvPicPr>
          <p:blipFill>
            <a:blip r:embed="rId3" cstate="print"/>
            <a:srcRect r="4202"/>
            <a:stretch>
              <a:fillRect/>
            </a:stretch>
          </p:blipFill>
          <p:spPr bwMode="auto">
            <a:xfrm>
              <a:off x="10167172" y="3812074"/>
              <a:ext cx="2000264" cy="1260000"/>
            </a:xfrm>
            <a:prstGeom prst="rect">
              <a:avLst/>
            </a:prstGeom>
            <a:noFill/>
          </p:spPr>
        </p:pic>
        <p:pic>
          <p:nvPicPr>
            <p:cNvPr id="1026" name="Picture 2" descr="C:\Users\RDTD-HTMIRDS-LORENZ\Desktop\pic.jpg"/>
            <p:cNvPicPr preferRelativeResize="0"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38346" y="3812074"/>
              <a:ext cx="2088000" cy="1260000"/>
            </a:xfrm>
            <a:prstGeom prst="rect">
              <a:avLst/>
            </a:prstGeom>
            <a:noFill/>
          </p:spPr>
        </p:pic>
        <p:pic>
          <p:nvPicPr>
            <p:cNvPr id="1027" name="Picture 3" descr="C:\Users\RDTD-HTMIRDS-LORENZ\Desktop\Flooding.jpg"/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66644" y="3812074"/>
              <a:ext cx="2088000" cy="1260000"/>
            </a:xfrm>
            <a:prstGeom prst="rect">
              <a:avLst/>
            </a:prstGeom>
            <a:noFill/>
          </p:spPr>
        </p:pic>
        <p:pic>
          <p:nvPicPr>
            <p:cNvPr id="1030" name="Picture 6" descr="Our impact, Their voices: Safety matters: More to life after Haiyan"/>
            <p:cNvPicPr preferRelativeResize="0"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94942" y="3812074"/>
              <a:ext cx="2088000" cy="1260000"/>
            </a:xfrm>
            <a:prstGeom prst="rect">
              <a:avLst/>
            </a:prstGeom>
            <a:noFill/>
          </p:spPr>
        </p:pic>
        <p:pic>
          <p:nvPicPr>
            <p:cNvPr id="14" name="Picture 8" descr="http://dzrhnews.com/wp-content/uploads/2013/11/dzrhnews-yolanda-hit-ph.jpg"/>
            <p:cNvPicPr preferRelativeResize="0"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-1" y="3812074"/>
              <a:ext cx="2088000" cy="1260000"/>
            </a:xfrm>
            <a:prstGeom prst="rect">
              <a:avLst/>
            </a:prstGeom>
            <a:noFill/>
          </p:spPr>
        </p:pic>
        <p:pic>
          <p:nvPicPr>
            <p:cNvPr id="16" name="Picture 6" descr="http://jto.s3.amazonaws.com/wp-content/uploads/2013/11/p2-storm-a-20131124-870x607.jpg"/>
            <p:cNvPicPr preferRelativeResize="0"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23240" y="3812074"/>
              <a:ext cx="2088000" cy="1260000"/>
            </a:xfrm>
            <a:prstGeom prst="rect">
              <a:avLst/>
            </a:prstGeom>
            <a:noFill/>
          </p:spPr>
        </p:pic>
      </p:grpSp>
      <p:sp>
        <p:nvSpPr>
          <p:cNvPr id="15" name="Google Shape;145;p5">
            <a:extLst>
              <a:ext uri="{FF2B5EF4-FFF2-40B4-BE49-F238E27FC236}">
                <a16:creationId xmlns:a16="http://schemas.microsoft.com/office/drawing/2014/main" id="{C514ED8B-A70E-457C-83E5-FA8F4524E433}"/>
              </a:ext>
            </a:extLst>
          </p:cNvPr>
          <p:cNvSpPr txBox="1">
            <a:spLocks/>
          </p:cNvSpPr>
          <p:nvPr/>
        </p:nvSpPr>
        <p:spPr bwMode="auto">
          <a:xfrm>
            <a:off x="2104202" y="2924944"/>
            <a:ext cx="8286808" cy="85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45700" rIns="91425" bIns="45700" numCol="1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1" hangingPunc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2060"/>
              </a:buClr>
              <a:buSzPts val="4800"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Print" pitchFamily="2" charset="0"/>
                <a:ea typeface="Tahoma" pitchFamily="34" charset="0"/>
                <a:cs typeface="Tahoma" pitchFamily="34" charset="0"/>
                <a:sym typeface="Arial"/>
              </a:rPr>
              <a:t>A Forecast Paradigm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Print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B1527C-BEA7-4193-9AE3-CC5B920BC779}"/>
              </a:ext>
            </a:extLst>
          </p:cNvPr>
          <p:cNvSpPr txBox="1"/>
          <p:nvPr/>
        </p:nvSpPr>
        <p:spPr>
          <a:xfrm>
            <a:off x="2027542" y="352650"/>
            <a:ext cx="9780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dirty="0"/>
              <a:t>Department of Science and Technology (DOST)</a:t>
            </a:r>
          </a:p>
          <a:p>
            <a:r>
              <a:rPr lang="en-PH" dirty="0"/>
              <a:t>Philippine Atmospheric, Geophysical and Astronomical Services Administration (PAGASA)</a:t>
            </a:r>
          </a:p>
        </p:txBody>
      </p:sp>
      <p:pic>
        <p:nvPicPr>
          <p:cNvPr id="19" name="Picture 18" descr="WMO | UNGIS">
            <a:extLst>
              <a:ext uri="{FF2B5EF4-FFF2-40B4-BE49-F238E27FC236}">
                <a16:creationId xmlns:a16="http://schemas.microsoft.com/office/drawing/2014/main" id="{B05C28E8-7C2C-4580-973E-CFA4BDC63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0" t="6124" r="16125" b="9845"/>
          <a:stretch/>
        </p:blipFill>
        <p:spPr bwMode="auto">
          <a:xfrm>
            <a:off x="9921687" y="5664969"/>
            <a:ext cx="1024817" cy="112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Met Office - Wikipedia">
            <a:extLst>
              <a:ext uri="{FF2B5EF4-FFF2-40B4-BE49-F238E27FC236}">
                <a16:creationId xmlns:a16="http://schemas.microsoft.com/office/drawing/2014/main" id="{80FE62AB-195D-460B-B241-4778E2D42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413" y="5598000"/>
            <a:ext cx="126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AF3B851-1F8D-4FA1-91C5-DD3E7CD1F561}"/>
              </a:ext>
            </a:extLst>
          </p:cNvPr>
          <p:cNvSpPr txBox="1"/>
          <p:nvPr/>
        </p:nvSpPr>
        <p:spPr>
          <a:xfrm>
            <a:off x="3286894" y="5244824"/>
            <a:ext cx="609399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0060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ESCAP/WMO Typhoon Committee 16th Integrated Workshop, 02-03 December 2021</a:t>
            </a:r>
            <a:endParaRPr lang="en-PH" sz="1300" dirty="0">
              <a:solidFill>
                <a:srgbClr val="0060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" y="5949285"/>
            <a:ext cx="2121601" cy="866775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2" y="285728"/>
            <a:ext cx="96493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Developmental Activities - </a:t>
            </a: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Partnership</a:t>
            </a:r>
          </a:p>
        </p:txBody>
      </p:sp>
      <p:grpSp>
        <p:nvGrpSpPr>
          <p:cNvPr id="6" name="Group 2"/>
          <p:cNvGrpSpPr/>
          <p:nvPr/>
        </p:nvGrpSpPr>
        <p:grpSpPr>
          <a:xfrm>
            <a:off x="768396" y="1000108"/>
            <a:ext cx="2925699" cy="1097280"/>
            <a:chOff x="741200" y="731553"/>
            <a:chExt cx="2926080" cy="1097280"/>
          </a:xfrm>
        </p:grpSpPr>
        <p:grpSp>
          <p:nvGrpSpPr>
            <p:cNvPr id="7" name="Group 1"/>
            <p:cNvGrpSpPr/>
            <p:nvPr/>
          </p:nvGrpSpPr>
          <p:grpSpPr>
            <a:xfrm>
              <a:off x="741200" y="731553"/>
              <a:ext cx="2926080" cy="1097280"/>
              <a:chOff x="251355" y="2321573"/>
              <a:chExt cx="4022983" cy="2193134"/>
            </a:xfrm>
          </p:grpSpPr>
          <p:sp>
            <p:nvSpPr>
              <p:cNvPr id="9" name="Freeform 5"/>
              <p:cNvSpPr>
                <a:spLocks/>
              </p:cNvSpPr>
              <p:nvPr/>
            </p:nvSpPr>
            <p:spPr bwMode="gray">
              <a:xfrm>
                <a:off x="251355" y="2321573"/>
                <a:ext cx="4022983" cy="2193134"/>
              </a:xfrm>
              <a:custGeom>
                <a:avLst/>
                <a:gdLst>
                  <a:gd name="T0" fmla="*/ 870 w 933"/>
                  <a:gd name="T1" fmla="*/ 64 h 1275"/>
                  <a:gd name="T2" fmla="*/ 870 w 933"/>
                  <a:gd name="T3" fmla="*/ 1213 h 1275"/>
                  <a:gd name="T4" fmla="*/ 61 w 933"/>
                  <a:gd name="T5" fmla="*/ 1213 h 1275"/>
                  <a:gd name="T6" fmla="*/ 61 w 933"/>
                  <a:gd name="T7" fmla="*/ 64 h 1275"/>
                  <a:gd name="T8" fmla="*/ 870 w 933"/>
                  <a:gd name="T9" fmla="*/ 64 h 1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3" h="1275">
                    <a:moveTo>
                      <a:pt x="870" y="64"/>
                    </a:moveTo>
                    <a:cubicBezTo>
                      <a:pt x="933" y="128"/>
                      <a:pt x="922" y="1160"/>
                      <a:pt x="870" y="1213"/>
                    </a:cubicBezTo>
                    <a:cubicBezTo>
                      <a:pt x="817" y="1266"/>
                      <a:pt x="121" y="1275"/>
                      <a:pt x="61" y="1213"/>
                    </a:cubicBezTo>
                    <a:cubicBezTo>
                      <a:pt x="0" y="1151"/>
                      <a:pt x="3" y="123"/>
                      <a:pt x="61" y="64"/>
                    </a:cubicBezTo>
                    <a:cubicBezTo>
                      <a:pt x="118" y="5"/>
                      <a:pt x="806" y="0"/>
                      <a:pt x="870" y="64"/>
                    </a:cubicBezTo>
                    <a:close/>
                  </a:path>
                </a:pathLst>
              </a:custGeom>
              <a:solidFill>
                <a:srgbClr val="FFFFFF"/>
              </a:solidFill>
              <a:effectLst>
                <a:outerShdw blurRad="3175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Picture Placeholder 10" descr="An empty placeholder to add an image. Click on the placeholder and select the image that you wish to add"/>
              <p:cNvSpPr txBox="1">
                <a:spLocks/>
              </p:cNvSpPr>
              <p:nvPr/>
            </p:nvSpPr>
            <p:spPr>
              <a:xfrm>
                <a:off x="485456" y="2499264"/>
                <a:ext cx="3519611" cy="1837752"/>
              </a:xfrm>
              <a:custGeom>
                <a:avLst/>
                <a:gdLst>
                  <a:gd name="connsiteX0" fmla="*/ 1744346 w 3503695"/>
                  <a:gd name="connsiteY0" fmla="*/ 62 h 4031418"/>
                  <a:gd name="connsiteX1" fmla="*/ 3334838 w 3503695"/>
                  <a:gd name="connsiteY1" fmla="*/ 150223 h 4031418"/>
                  <a:gd name="connsiteX2" fmla="*/ 3334838 w 3503695"/>
                  <a:gd name="connsiteY2" fmla="*/ 3890810 h 4031418"/>
                  <a:gd name="connsiteX3" fmla="*/ 174362 w 3503695"/>
                  <a:gd name="connsiteY3" fmla="*/ 3890810 h 4031418"/>
                  <a:gd name="connsiteX4" fmla="*/ 174362 w 3503695"/>
                  <a:gd name="connsiteY4" fmla="*/ 150223 h 4031418"/>
                  <a:gd name="connsiteX5" fmla="*/ 1744346 w 3503695"/>
                  <a:gd name="connsiteY5" fmla="*/ 62 h 403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03695" h="4031418">
                    <a:moveTo>
                      <a:pt x="1744346" y="62"/>
                    </a:moveTo>
                    <a:cubicBezTo>
                      <a:pt x="2475376" y="-1972"/>
                      <a:pt x="3209826" y="46047"/>
                      <a:pt x="3334838" y="150223"/>
                    </a:cubicBezTo>
                    <a:cubicBezTo>
                      <a:pt x="3580957" y="358576"/>
                      <a:pt x="3537984" y="3718268"/>
                      <a:pt x="3334838" y="3890810"/>
                    </a:cubicBezTo>
                    <a:cubicBezTo>
                      <a:pt x="3127786" y="4063352"/>
                      <a:pt x="408761" y="4092652"/>
                      <a:pt x="174362" y="3890810"/>
                    </a:cubicBezTo>
                    <a:cubicBezTo>
                      <a:pt x="-63943" y="3688968"/>
                      <a:pt x="-52223" y="342299"/>
                      <a:pt x="174362" y="150223"/>
                    </a:cubicBezTo>
                    <a:cubicBezTo>
                      <a:pt x="285702" y="54185"/>
                      <a:pt x="1013315" y="2097"/>
                      <a:pt x="1744346" y="62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tIns="18288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8" name="Picture Placeholder 10" descr="An empty placeholder to add an image. Click on the placeholder and select the image that you wish to add"/>
            <p:cNvSpPr txBox="1">
              <a:spLocks/>
            </p:cNvSpPr>
            <p:nvPr/>
          </p:nvSpPr>
          <p:spPr>
            <a:xfrm>
              <a:off x="1026469" y="848377"/>
              <a:ext cx="2355543" cy="863633"/>
            </a:xfrm>
            <a:custGeom>
              <a:avLst/>
              <a:gdLst>
                <a:gd name="connsiteX0" fmla="*/ 1744346 w 3503695"/>
                <a:gd name="connsiteY0" fmla="*/ 62 h 4031418"/>
                <a:gd name="connsiteX1" fmla="*/ 3334838 w 3503695"/>
                <a:gd name="connsiteY1" fmla="*/ 150223 h 4031418"/>
                <a:gd name="connsiteX2" fmla="*/ 3334838 w 3503695"/>
                <a:gd name="connsiteY2" fmla="*/ 3890810 h 4031418"/>
                <a:gd name="connsiteX3" fmla="*/ 174362 w 3503695"/>
                <a:gd name="connsiteY3" fmla="*/ 3890810 h 4031418"/>
                <a:gd name="connsiteX4" fmla="*/ 174362 w 3503695"/>
                <a:gd name="connsiteY4" fmla="*/ 150223 h 4031418"/>
                <a:gd name="connsiteX5" fmla="*/ 1744346 w 3503695"/>
                <a:gd name="connsiteY5" fmla="*/ 62 h 4031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3695" h="4031418">
                  <a:moveTo>
                    <a:pt x="1744346" y="62"/>
                  </a:moveTo>
                  <a:cubicBezTo>
                    <a:pt x="2475376" y="-1972"/>
                    <a:pt x="3209826" y="46047"/>
                    <a:pt x="3334838" y="150223"/>
                  </a:cubicBezTo>
                  <a:cubicBezTo>
                    <a:pt x="3580957" y="358576"/>
                    <a:pt x="3537984" y="3718268"/>
                    <a:pt x="3334838" y="3890810"/>
                  </a:cubicBezTo>
                  <a:cubicBezTo>
                    <a:pt x="3127786" y="4063352"/>
                    <a:pt x="408761" y="4092652"/>
                    <a:pt x="174362" y="3890810"/>
                  </a:cubicBezTo>
                  <a:cubicBezTo>
                    <a:pt x="-63943" y="3688968"/>
                    <a:pt x="-52223" y="342299"/>
                    <a:pt x="174362" y="150223"/>
                  </a:cubicBezTo>
                  <a:cubicBezTo>
                    <a:pt x="285702" y="54185"/>
                    <a:pt x="1013315" y="2097"/>
                    <a:pt x="1744346" y="62"/>
                  </a:cubicBezTo>
                  <a:close/>
                </a:path>
              </a:pathLst>
            </a:custGeom>
            <a:noFill/>
          </p:spPr>
          <p:txBody>
            <a:bodyPr wrap="square" tIns="18288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ea typeface="Tahoma" panose="020B0604030504040204" pitchFamily="34" charset="0"/>
                  <a:cs typeface="Tahoma" panose="020B0604030504040204" pitchFamily="34" charset="0"/>
                </a:rPr>
                <a:t>Creation of PAGASA Focal Group</a:t>
              </a:r>
            </a:p>
          </p:txBody>
        </p:sp>
      </p:grpSp>
      <p:sp>
        <p:nvSpPr>
          <p:cNvPr id="11" name="Chevron 10"/>
          <p:cNvSpPr/>
          <p:nvPr/>
        </p:nvSpPr>
        <p:spPr>
          <a:xfrm>
            <a:off x="3880630" y="1571612"/>
            <a:ext cx="630573" cy="4905660"/>
          </a:xfrm>
          <a:prstGeom prst="chevron">
            <a:avLst>
              <a:gd name="adj" fmla="val 94306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8396" y="2122084"/>
            <a:ext cx="2925699" cy="1097280"/>
            <a:chOff x="741200" y="1916219"/>
            <a:chExt cx="2926080" cy="1097280"/>
          </a:xfrm>
        </p:grpSpPr>
        <p:grpSp>
          <p:nvGrpSpPr>
            <p:cNvPr id="13" name="Group 41"/>
            <p:cNvGrpSpPr/>
            <p:nvPr/>
          </p:nvGrpSpPr>
          <p:grpSpPr>
            <a:xfrm>
              <a:off x="741200" y="1916219"/>
              <a:ext cx="2926080" cy="1097280"/>
              <a:chOff x="251355" y="2321573"/>
              <a:chExt cx="4022983" cy="2193134"/>
            </a:xfrm>
          </p:grpSpPr>
          <p:sp>
            <p:nvSpPr>
              <p:cNvPr id="15" name="Freeform 5"/>
              <p:cNvSpPr>
                <a:spLocks/>
              </p:cNvSpPr>
              <p:nvPr/>
            </p:nvSpPr>
            <p:spPr bwMode="gray">
              <a:xfrm>
                <a:off x="251355" y="2321573"/>
                <a:ext cx="4022983" cy="2193134"/>
              </a:xfrm>
              <a:custGeom>
                <a:avLst/>
                <a:gdLst>
                  <a:gd name="T0" fmla="*/ 870 w 933"/>
                  <a:gd name="T1" fmla="*/ 64 h 1275"/>
                  <a:gd name="T2" fmla="*/ 870 w 933"/>
                  <a:gd name="T3" fmla="*/ 1213 h 1275"/>
                  <a:gd name="T4" fmla="*/ 61 w 933"/>
                  <a:gd name="T5" fmla="*/ 1213 h 1275"/>
                  <a:gd name="T6" fmla="*/ 61 w 933"/>
                  <a:gd name="T7" fmla="*/ 64 h 1275"/>
                  <a:gd name="T8" fmla="*/ 870 w 933"/>
                  <a:gd name="T9" fmla="*/ 64 h 1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3" h="1275">
                    <a:moveTo>
                      <a:pt x="870" y="64"/>
                    </a:moveTo>
                    <a:cubicBezTo>
                      <a:pt x="933" y="128"/>
                      <a:pt x="922" y="1160"/>
                      <a:pt x="870" y="1213"/>
                    </a:cubicBezTo>
                    <a:cubicBezTo>
                      <a:pt x="817" y="1266"/>
                      <a:pt x="121" y="1275"/>
                      <a:pt x="61" y="1213"/>
                    </a:cubicBezTo>
                    <a:cubicBezTo>
                      <a:pt x="0" y="1151"/>
                      <a:pt x="3" y="123"/>
                      <a:pt x="61" y="64"/>
                    </a:cubicBezTo>
                    <a:cubicBezTo>
                      <a:pt x="118" y="5"/>
                      <a:pt x="806" y="0"/>
                      <a:pt x="870" y="64"/>
                    </a:cubicBezTo>
                    <a:close/>
                  </a:path>
                </a:pathLst>
              </a:custGeom>
              <a:solidFill>
                <a:srgbClr val="FFFFFF"/>
              </a:solidFill>
              <a:effectLst>
                <a:outerShdw blurRad="3175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Picture Placeholder 10" descr="An empty placeholder to add an image. Click on the placeholder and select the image that you wish to add"/>
              <p:cNvSpPr txBox="1">
                <a:spLocks/>
              </p:cNvSpPr>
              <p:nvPr/>
            </p:nvSpPr>
            <p:spPr>
              <a:xfrm>
                <a:off x="485456" y="2499264"/>
                <a:ext cx="3519611" cy="1837752"/>
              </a:xfrm>
              <a:custGeom>
                <a:avLst/>
                <a:gdLst>
                  <a:gd name="connsiteX0" fmla="*/ 1744346 w 3503695"/>
                  <a:gd name="connsiteY0" fmla="*/ 62 h 4031418"/>
                  <a:gd name="connsiteX1" fmla="*/ 3334838 w 3503695"/>
                  <a:gd name="connsiteY1" fmla="*/ 150223 h 4031418"/>
                  <a:gd name="connsiteX2" fmla="*/ 3334838 w 3503695"/>
                  <a:gd name="connsiteY2" fmla="*/ 3890810 h 4031418"/>
                  <a:gd name="connsiteX3" fmla="*/ 174362 w 3503695"/>
                  <a:gd name="connsiteY3" fmla="*/ 3890810 h 4031418"/>
                  <a:gd name="connsiteX4" fmla="*/ 174362 w 3503695"/>
                  <a:gd name="connsiteY4" fmla="*/ 150223 h 4031418"/>
                  <a:gd name="connsiteX5" fmla="*/ 1744346 w 3503695"/>
                  <a:gd name="connsiteY5" fmla="*/ 62 h 403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03695" h="4031418">
                    <a:moveTo>
                      <a:pt x="1744346" y="62"/>
                    </a:moveTo>
                    <a:cubicBezTo>
                      <a:pt x="2475376" y="-1972"/>
                      <a:pt x="3209826" y="46047"/>
                      <a:pt x="3334838" y="150223"/>
                    </a:cubicBezTo>
                    <a:cubicBezTo>
                      <a:pt x="3580957" y="358576"/>
                      <a:pt x="3537984" y="3718268"/>
                      <a:pt x="3334838" y="3890810"/>
                    </a:cubicBezTo>
                    <a:cubicBezTo>
                      <a:pt x="3127786" y="4063352"/>
                      <a:pt x="408761" y="4092652"/>
                      <a:pt x="174362" y="3890810"/>
                    </a:cubicBezTo>
                    <a:cubicBezTo>
                      <a:pt x="-63943" y="3688968"/>
                      <a:pt x="-52223" y="342299"/>
                      <a:pt x="174362" y="150223"/>
                    </a:cubicBezTo>
                    <a:cubicBezTo>
                      <a:pt x="285702" y="54185"/>
                      <a:pt x="1013315" y="2097"/>
                      <a:pt x="1744346" y="62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tIns="18288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925806" y="2033972"/>
              <a:ext cx="255686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Development of a Prototype IBF System</a:t>
              </a:r>
            </a:p>
            <a:p>
              <a:pPr algn="ctr"/>
              <a:r>
                <a:rPr lang="en-PH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(PAGASA, 19-21 March 2018)</a:t>
              </a:r>
              <a:endPara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4"/>
          <p:cNvGrpSpPr/>
          <p:nvPr/>
        </p:nvGrpSpPr>
        <p:grpSpPr>
          <a:xfrm>
            <a:off x="768396" y="3162177"/>
            <a:ext cx="2925699" cy="1358089"/>
            <a:chOff x="741200" y="3038273"/>
            <a:chExt cx="2926080" cy="1358089"/>
          </a:xfrm>
        </p:grpSpPr>
        <p:grpSp>
          <p:nvGrpSpPr>
            <p:cNvPr id="18" name="Group 44"/>
            <p:cNvGrpSpPr/>
            <p:nvPr/>
          </p:nvGrpSpPr>
          <p:grpSpPr>
            <a:xfrm>
              <a:off x="741200" y="3116202"/>
              <a:ext cx="2926080" cy="1280160"/>
              <a:chOff x="251355" y="2321573"/>
              <a:chExt cx="4022983" cy="2193134"/>
            </a:xfrm>
          </p:grpSpPr>
          <p:sp>
            <p:nvSpPr>
              <p:cNvPr id="20" name="Freeform 5"/>
              <p:cNvSpPr>
                <a:spLocks/>
              </p:cNvSpPr>
              <p:nvPr/>
            </p:nvSpPr>
            <p:spPr bwMode="gray">
              <a:xfrm>
                <a:off x="251355" y="2321573"/>
                <a:ext cx="4022983" cy="2193134"/>
              </a:xfrm>
              <a:custGeom>
                <a:avLst/>
                <a:gdLst>
                  <a:gd name="T0" fmla="*/ 870 w 933"/>
                  <a:gd name="T1" fmla="*/ 64 h 1275"/>
                  <a:gd name="T2" fmla="*/ 870 w 933"/>
                  <a:gd name="T3" fmla="*/ 1213 h 1275"/>
                  <a:gd name="T4" fmla="*/ 61 w 933"/>
                  <a:gd name="T5" fmla="*/ 1213 h 1275"/>
                  <a:gd name="T6" fmla="*/ 61 w 933"/>
                  <a:gd name="T7" fmla="*/ 64 h 1275"/>
                  <a:gd name="T8" fmla="*/ 870 w 933"/>
                  <a:gd name="T9" fmla="*/ 64 h 1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3" h="1275">
                    <a:moveTo>
                      <a:pt x="870" y="64"/>
                    </a:moveTo>
                    <a:cubicBezTo>
                      <a:pt x="933" y="128"/>
                      <a:pt x="922" y="1160"/>
                      <a:pt x="870" y="1213"/>
                    </a:cubicBezTo>
                    <a:cubicBezTo>
                      <a:pt x="817" y="1266"/>
                      <a:pt x="121" y="1275"/>
                      <a:pt x="61" y="1213"/>
                    </a:cubicBezTo>
                    <a:cubicBezTo>
                      <a:pt x="0" y="1151"/>
                      <a:pt x="3" y="123"/>
                      <a:pt x="61" y="64"/>
                    </a:cubicBezTo>
                    <a:cubicBezTo>
                      <a:pt x="118" y="5"/>
                      <a:pt x="806" y="0"/>
                      <a:pt x="870" y="64"/>
                    </a:cubicBezTo>
                    <a:close/>
                  </a:path>
                </a:pathLst>
              </a:custGeom>
              <a:solidFill>
                <a:srgbClr val="FFFFFF"/>
              </a:solidFill>
              <a:effectLst>
                <a:outerShdw blurRad="3175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Picture Placeholder 10" descr="An empty placeholder to add an image. Click on the placeholder and select the image that you wish to add"/>
              <p:cNvSpPr txBox="1">
                <a:spLocks/>
              </p:cNvSpPr>
              <p:nvPr/>
            </p:nvSpPr>
            <p:spPr>
              <a:xfrm>
                <a:off x="485456" y="2499264"/>
                <a:ext cx="3519611" cy="1837752"/>
              </a:xfrm>
              <a:custGeom>
                <a:avLst/>
                <a:gdLst>
                  <a:gd name="connsiteX0" fmla="*/ 1744346 w 3503695"/>
                  <a:gd name="connsiteY0" fmla="*/ 62 h 4031418"/>
                  <a:gd name="connsiteX1" fmla="*/ 3334838 w 3503695"/>
                  <a:gd name="connsiteY1" fmla="*/ 150223 h 4031418"/>
                  <a:gd name="connsiteX2" fmla="*/ 3334838 w 3503695"/>
                  <a:gd name="connsiteY2" fmla="*/ 3890810 h 4031418"/>
                  <a:gd name="connsiteX3" fmla="*/ 174362 w 3503695"/>
                  <a:gd name="connsiteY3" fmla="*/ 3890810 h 4031418"/>
                  <a:gd name="connsiteX4" fmla="*/ 174362 w 3503695"/>
                  <a:gd name="connsiteY4" fmla="*/ 150223 h 4031418"/>
                  <a:gd name="connsiteX5" fmla="*/ 1744346 w 3503695"/>
                  <a:gd name="connsiteY5" fmla="*/ 62 h 403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03695" h="4031418">
                    <a:moveTo>
                      <a:pt x="1744346" y="62"/>
                    </a:moveTo>
                    <a:cubicBezTo>
                      <a:pt x="2475376" y="-1972"/>
                      <a:pt x="3209826" y="46047"/>
                      <a:pt x="3334838" y="150223"/>
                    </a:cubicBezTo>
                    <a:cubicBezTo>
                      <a:pt x="3580957" y="358576"/>
                      <a:pt x="3537984" y="3718268"/>
                      <a:pt x="3334838" y="3890810"/>
                    </a:cubicBezTo>
                    <a:cubicBezTo>
                      <a:pt x="3127786" y="4063352"/>
                      <a:pt x="408761" y="4092652"/>
                      <a:pt x="174362" y="3890810"/>
                    </a:cubicBezTo>
                    <a:cubicBezTo>
                      <a:pt x="-63943" y="3688968"/>
                      <a:pt x="-52223" y="342299"/>
                      <a:pt x="174362" y="150223"/>
                    </a:cubicBezTo>
                    <a:cubicBezTo>
                      <a:pt x="285702" y="54185"/>
                      <a:pt x="1013315" y="2097"/>
                      <a:pt x="1744346" y="62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tIns="18288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9" name="Picture Placeholder 10" descr="An empty placeholder to add an image. Click on the placeholder and select the image that you wish to add"/>
            <p:cNvSpPr txBox="1">
              <a:spLocks/>
            </p:cNvSpPr>
            <p:nvPr/>
          </p:nvSpPr>
          <p:spPr>
            <a:xfrm>
              <a:off x="1028841" y="3038273"/>
              <a:ext cx="2350798" cy="1299538"/>
            </a:xfrm>
            <a:custGeom>
              <a:avLst/>
              <a:gdLst>
                <a:gd name="connsiteX0" fmla="*/ 1744346 w 3503695"/>
                <a:gd name="connsiteY0" fmla="*/ 62 h 4031418"/>
                <a:gd name="connsiteX1" fmla="*/ 3334838 w 3503695"/>
                <a:gd name="connsiteY1" fmla="*/ 150223 h 4031418"/>
                <a:gd name="connsiteX2" fmla="*/ 3334838 w 3503695"/>
                <a:gd name="connsiteY2" fmla="*/ 3890810 h 4031418"/>
                <a:gd name="connsiteX3" fmla="*/ 174362 w 3503695"/>
                <a:gd name="connsiteY3" fmla="*/ 3890810 h 4031418"/>
                <a:gd name="connsiteX4" fmla="*/ 174362 w 3503695"/>
                <a:gd name="connsiteY4" fmla="*/ 150223 h 4031418"/>
                <a:gd name="connsiteX5" fmla="*/ 1744346 w 3503695"/>
                <a:gd name="connsiteY5" fmla="*/ 62 h 4031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3695" h="4031418">
                  <a:moveTo>
                    <a:pt x="1744346" y="62"/>
                  </a:moveTo>
                  <a:cubicBezTo>
                    <a:pt x="2475376" y="-1972"/>
                    <a:pt x="3209826" y="46047"/>
                    <a:pt x="3334838" y="150223"/>
                  </a:cubicBezTo>
                  <a:cubicBezTo>
                    <a:pt x="3580957" y="358576"/>
                    <a:pt x="3537984" y="3718268"/>
                    <a:pt x="3334838" y="3890810"/>
                  </a:cubicBezTo>
                  <a:cubicBezTo>
                    <a:pt x="3127786" y="4063352"/>
                    <a:pt x="408761" y="4092652"/>
                    <a:pt x="174362" y="3890810"/>
                  </a:cubicBezTo>
                  <a:cubicBezTo>
                    <a:pt x="-63943" y="3688968"/>
                    <a:pt x="-52223" y="342299"/>
                    <a:pt x="174362" y="150223"/>
                  </a:cubicBezTo>
                  <a:cubicBezTo>
                    <a:pt x="285702" y="54185"/>
                    <a:pt x="1013315" y="2097"/>
                    <a:pt x="1744346" y="62"/>
                  </a:cubicBezTo>
                  <a:close/>
                </a:path>
              </a:pathLst>
            </a:custGeom>
            <a:noFill/>
          </p:spPr>
          <p:txBody>
            <a:bodyPr wrap="square" tIns="18288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Development of IBF System with the Focal Group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(PAGASA, 19-20 Feb. 2019)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endPara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5"/>
          <p:cNvGrpSpPr/>
          <p:nvPr/>
        </p:nvGrpSpPr>
        <p:grpSpPr>
          <a:xfrm>
            <a:off x="768396" y="4558605"/>
            <a:ext cx="2925699" cy="1097280"/>
            <a:chOff x="741200" y="4570451"/>
            <a:chExt cx="2926080" cy="1097280"/>
          </a:xfrm>
        </p:grpSpPr>
        <p:grpSp>
          <p:nvGrpSpPr>
            <p:cNvPr id="23" name="Group 49"/>
            <p:cNvGrpSpPr/>
            <p:nvPr/>
          </p:nvGrpSpPr>
          <p:grpSpPr>
            <a:xfrm>
              <a:off x="741200" y="4570451"/>
              <a:ext cx="2926080" cy="1097280"/>
              <a:chOff x="251355" y="2321573"/>
              <a:chExt cx="4022983" cy="2193134"/>
            </a:xfrm>
          </p:grpSpPr>
          <p:sp>
            <p:nvSpPr>
              <p:cNvPr id="25" name="Freeform 5"/>
              <p:cNvSpPr>
                <a:spLocks/>
              </p:cNvSpPr>
              <p:nvPr/>
            </p:nvSpPr>
            <p:spPr bwMode="gray">
              <a:xfrm>
                <a:off x="251355" y="2321573"/>
                <a:ext cx="4022983" cy="2193134"/>
              </a:xfrm>
              <a:custGeom>
                <a:avLst/>
                <a:gdLst>
                  <a:gd name="T0" fmla="*/ 870 w 933"/>
                  <a:gd name="T1" fmla="*/ 64 h 1275"/>
                  <a:gd name="T2" fmla="*/ 870 w 933"/>
                  <a:gd name="T3" fmla="*/ 1213 h 1275"/>
                  <a:gd name="T4" fmla="*/ 61 w 933"/>
                  <a:gd name="T5" fmla="*/ 1213 h 1275"/>
                  <a:gd name="T6" fmla="*/ 61 w 933"/>
                  <a:gd name="T7" fmla="*/ 64 h 1275"/>
                  <a:gd name="T8" fmla="*/ 870 w 933"/>
                  <a:gd name="T9" fmla="*/ 64 h 1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3" h="1275">
                    <a:moveTo>
                      <a:pt x="870" y="64"/>
                    </a:moveTo>
                    <a:cubicBezTo>
                      <a:pt x="933" y="128"/>
                      <a:pt x="922" y="1160"/>
                      <a:pt x="870" y="1213"/>
                    </a:cubicBezTo>
                    <a:cubicBezTo>
                      <a:pt x="817" y="1266"/>
                      <a:pt x="121" y="1275"/>
                      <a:pt x="61" y="1213"/>
                    </a:cubicBezTo>
                    <a:cubicBezTo>
                      <a:pt x="0" y="1151"/>
                      <a:pt x="3" y="123"/>
                      <a:pt x="61" y="64"/>
                    </a:cubicBezTo>
                    <a:cubicBezTo>
                      <a:pt x="118" y="5"/>
                      <a:pt x="806" y="0"/>
                      <a:pt x="870" y="64"/>
                    </a:cubicBezTo>
                    <a:close/>
                  </a:path>
                </a:pathLst>
              </a:custGeom>
              <a:solidFill>
                <a:srgbClr val="FFFFFF"/>
              </a:solidFill>
              <a:effectLst>
                <a:outerShdw blurRad="3175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Picture Placeholder 10" descr="An empty placeholder to add an image. Click on the placeholder and select the image that you wish to add"/>
              <p:cNvSpPr txBox="1">
                <a:spLocks/>
              </p:cNvSpPr>
              <p:nvPr/>
            </p:nvSpPr>
            <p:spPr>
              <a:xfrm>
                <a:off x="485456" y="2499264"/>
                <a:ext cx="3519611" cy="1837752"/>
              </a:xfrm>
              <a:custGeom>
                <a:avLst/>
                <a:gdLst>
                  <a:gd name="connsiteX0" fmla="*/ 1744346 w 3503695"/>
                  <a:gd name="connsiteY0" fmla="*/ 62 h 4031418"/>
                  <a:gd name="connsiteX1" fmla="*/ 3334838 w 3503695"/>
                  <a:gd name="connsiteY1" fmla="*/ 150223 h 4031418"/>
                  <a:gd name="connsiteX2" fmla="*/ 3334838 w 3503695"/>
                  <a:gd name="connsiteY2" fmla="*/ 3890810 h 4031418"/>
                  <a:gd name="connsiteX3" fmla="*/ 174362 w 3503695"/>
                  <a:gd name="connsiteY3" fmla="*/ 3890810 h 4031418"/>
                  <a:gd name="connsiteX4" fmla="*/ 174362 w 3503695"/>
                  <a:gd name="connsiteY4" fmla="*/ 150223 h 4031418"/>
                  <a:gd name="connsiteX5" fmla="*/ 1744346 w 3503695"/>
                  <a:gd name="connsiteY5" fmla="*/ 62 h 403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03695" h="4031418">
                    <a:moveTo>
                      <a:pt x="1744346" y="62"/>
                    </a:moveTo>
                    <a:cubicBezTo>
                      <a:pt x="2475376" y="-1972"/>
                      <a:pt x="3209826" y="46047"/>
                      <a:pt x="3334838" y="150223"/>
                    </a:cubicBezTo>
                    <a:cubicBezTo>
                      <a:pt x="3580957" y="358576"/>
                      <a:pt x="3537984" y="3718268"/>
                      <a:pt x="3334838" y="3890810"/>
                    </a:cubicBezTo>
                    <a:cubicBezTo>
                      <a:pt x="3127786" y="4063352"/>
                      <a:pt x="408761" y="4092652"/>
                      <a:pt x="174362" y="3890810"/>
                    </a:cubicBezTo>
                    <a:cubicBezTo>
                      <a:pt x="-63943" y="3688968"/>
                      <a:pt x="-52223" y="342299"/>
                      <a:pt x="174362" y="150223"/>
                    </a:cubicBezTo>
                    <a:cubicBezTo>
                      <a:pt x="285702" y="54185"/>
                      <a:pt x="1013315" y="2097"/>
                      <a:pt x="1744346" y="62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tIns="18288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955890" y="4695496"/>
              <a:ext cx="249669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PH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Development of IBF System-Metro Manila</a:t>
              </a:r>
            </a:p>
            <a:p>
              <a:pPr algn="ctr"/>
              <a:r>
                <a:rPr lang="en-PH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(Q.C., 09-10 Jul 2019)</a:t>
              </a:r>
              <a:endPara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7" name="Group 6"/>
          <p:cNvGrpSpPr/>
          <p:nvPr/>
        </p:nvGrpSpPr>
        <p:grpSpPr>
          <a:xfrm>
            <a:off x="768396" y="5680582"/>
            <a:ext cx="2925699" cy="1097280"/>
            <a:chOff x="741200" y="5753227"/>
            <a:chExt cx="2926080" cy="1097280"/>
          </a:xfrm>
        </p:grpSpPr>
        <p:grpSp>
          <p:nvGrpSpPr>
            <p:cNvPr id="28" name="Group 55"/>
            <p:cNvGrpSpPr/>
            <p:nvPr/>
          </p:nvGrpSpPr>
          <p:grpSpPr>
            <a:xfrm>
              <a:off x="741200" y="5753227"/>
              <a:ext cx="2926080" cy="1097280"/>
              <a:chOff x="251355" y="2321573"/>
              <a:chExt cx="4022983" cy="2193134"/>
            </a:xfrm>
          </p:grpSpPr>
          <p:sp>
            <p:nvSpPr>
              <p:cNvPr id="30" name="Freeform 5"/>
              <p:cNvSpPr>
                <a:spLocks/>
              </p:cNvSpPr>
              <p:nvPr/>
            </p:nvSpPr>
            <p:spPr bwMode="gray">
              <a:xfrm>
                <a:off x="251355" y="2321573"/>
                <a:ext cx="4022983" cy="2193134"/>
              </a:xfrm>
              <a:custGeom>
                <a:avLst/>
                <a:gdLst>
                  <a:gd name="T0" fmla="*/ 870 w 933"/>
                  <a:gd name="T1" fmla="*/ 64 h 1275"/>
                  <a:gd name="T2" fmla="*/ 870 w 933"/>
                  <a:gd name="T3" fmla="*/ 1213 h 1275"/>
                  <a:gd name="T4" fmla="*/ 61 w 933"/>
                  <a:gd name="T5" fmla="*/ 1213 h 1275"/>
                  <a:gd name="T6" fmla="*/ 61 w 933"/>
                  <a:gd name="T7" fmla="*/ 64 h 1275"/>
                  <a:gd name="T8" fmla="*/ 870 w 933"/>
                  <a:gd name="T9" fmla="*/ 64 h 1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3" h="1275">
                    <a:moveTo>
                      <a:pt x="870" y="64"/>
                    </a:moveTo>
                    <a:cubicBezTo>
                      <a:pt x="933" y="128"/>
                      <a:pt x="922" y="1160"/>
                      <a:pt x="870" y="1213"/>
                    </a:cubicBezTo>
                    <a:cubicBezTo>
                      <a:pt x="817" y="1266"/>
                      <a:pt x="121" y="1275"/>
                      <a:pt x="61" y="1213"/>
                    </a:cubicBezTo>
                    <a:cubicBezTo>
                      <a:pt x="0" y="1151"/>
                      <a:pt x="3" y="123"/>
                      <a:pt x="61" y="64"/>
                    </a:cubicBezTo>
                    <a:cubicBezTo>
                      <a:pt x="118" y="5"/>
                      <a:pt x="806" y="0"/>
                      <a:pt x="870" y="64"/>
                    </a:cubicBezTo>
                    <a:close/>
                  </a:path>
                </a:pathLst>
              </a:custGeom>
              <a:solidFill>
                <a:srgbClr val="FFFFFF"/>
              </a:solidFill>
              <a:effectLst>
                <a:outerShdw blurRad="317500" dist="635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Picture Placeholder 10" descr="An empty placeholder to add an image. Click on the placeholder and select the image that you wish to add"/>
              <p:cNvSpPr txBox="1">
                <a:spLocks/>
              </p:cNvSpPr>
              <p:nvPr/>
            </p:nvSpPr>
            <p:spPr>
              <a:xfrm>
                <a:off x="485456" y="2499264"/>
                <a:ext cx="3519611" cy="1837752"/>
              </a:xfrm>
              <a:custGeom>
                <a:avLst/>
                <a:gdLst>
                  <a:gd name="connsiteX0" fmla="*/ 1744346 w 3503695"/>
                  <a:gd name="connsiteY0" fmla="*/ 62 h 4031418"/>
                  <a:gd name="connsiteX1" fmla="*/ 3334838 w 3503695"/>
                  <a:gd name="connsiteY1" fmla="*/ 150223 h 4031418"/>
                  <a:gd name="connsiteX2" fmla="*/ 3334838 w 3503695"/>
                  <a:gd name="connsiteY2" fmla="*/ 3890810 h 4031418"/>
                  <a:gd name="connsiteX3" fmla="*/ 174362 w 3503695"/>
                  <a:gd name="connsiteY3" fmla="*/ 3890810 h 4031418"/>
                  <a:gd name="connsiteX4" fmla="*/ 174362 w 3503695"/>
                  <a:gd name="connsiteY4" fmla="*/ 150223 h 4031418"/>
                  <a:gd name="connsiteX5" fmla="*/ 1744346 w 3503695"/>
                  <a:gd name="connsiteY5" fmla="*/ 62 h 403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03695" h="4031418">
                    <a:moveTo>
                      <a:pt x="1744346" y="62"/>
                    </a:moveTo>
                    <a:cubicBezTo>
                      <a:pt x="2475376" y="-1972"/>
                      <a:pt x="3209826" y="46047"/>
                      <a:pt x="3334838" y="150223"/>
                    </a:cubicBezTo>
                    <a:cubicBezTo>
                      <a:pt x="3580957" y="358576"/>
                      <a:pt x="3537984" y="3718268"/>
                      <a:pt x="3334838" y="3890810"/>
                    </a:cubicBezTo>
                    <a:cubicBezTo>
                      <a:pt x="3127786" y="4063352"/>
                      <a:pt x="408761" y="4092652"/>
                      <a:pt x="174362" y="3890810"/>
                    </a:cubicBezTo>
                    <a:cubicBezTo>
                      <a:pt x="-63943" y="3688968"/>
                      <a:pt x="-52223" y="342299"/>
                      <a:pt x="174362" y="150223"/>
                    </a:cubicBezTo>
                    <a:cubicBezTo>
                      <a:pt x="285702" y="54185"/>
                      <a:pt x="1013315" y="2097"/>
                      <a:pt x="1744346" y="62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tIns="18288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955890" y="5857834"/>
              <a:ext cx="249669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PH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Development of IBF System-Metro Manila</a:t>
              </a:r>
            </a:p>
            <a:p>
              <a:pPr algn="ctr"/>
              <a:r>
                <a:rPr lang="en-PH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(Q.C., 09-10 Jul 2019)</a:t>
              </a:r>
              <a:endPara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952200" y="1071550"/>
            <a:ext cx="6096917" cy="5690555"/>
            <a:chOff x="5521816" y="1167445"/>
            <a:chExt cx="5741614" cy="532111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395" b="17626"/>
            <a:stretch/>
          </p:blipFill>
          <p:spPr>
            <a:xfrm>
              <a:off x="6773015" y="1186114"/>
              <a:ext cx="2149912" cy="13032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0492" y="1167445"/>
              <a:ext cx="2315787" cy="1544058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8917" y="2593693"/>
              <a:ext cx="2335375" cy="1623934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0806" y="3811941"/>
              <a:ext cx="2213678" cy="147597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1816" y="3062047"/>
              <a:ext cx="1967049" cy="1311536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83"/>
            <a:stretch/>
          </p:blipFill>
          <p:spPr>
            <a:xfrm>
              <a:off x="9325800" y="4217627"/>
              <a:ext cx="1910479" cy="1174672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50" b="13872"/>
            <a:stretch/>
          </p:blipFill>
          <p:spPr>
            <a:xfrm>
              <a:off x="7784979" y="5113756"/>
              <a:ext cx="3478451" cy="1374807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972" y="5161173"/>
              <a:ext cx="2198857" cy="1319349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2582" y="4376753"/>
              <a:ext cx="1905515" cy="127050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52396" y="2500306"/>
            <a:ext cx="2143140" cy="142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6" descr="Image result for working together"/>
          <p:cNvPicPr>
            <a:picLocks noChangeAspect="1" noChangeArrowheads="1"/>
          </p:cNvPicPr>
          <p:nvPr/>
        </p:nvPicPr>
        <p:blipFill>
          <a:blip r:embed="rId13" cstate="print"/>
          <a:srcRect t="8179" r="2552" b="8871"/>
          <a:stretch>
            <a:fillRect/>
          </a:stretch>
        </p:blipFill>
        <p:spPr bwMode="auto">
          <a:xfrm>
            <a:off x="9744021" y="265479"/>
            <a:ext cx="1566159" cy="7346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5138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" y="5949285"/>
            <a:ext cx="2121601" cy="866775"/>
          </a:xfrm>
          <a:prstGeom prst="rect">
            <a:avLst/>
          </a:prstGeom>
        </p:spPr>
      </p:pic>
      <p:pic>
        <p:nvPicPr>
          <p:cNvPr id="7" name="Google Shape;504;p29"/>
          <p:cNvPicPr preferRelativeResize="0"/>
          <p:nvPr/>
        </p:nvPicPr>
        <p:blipFill rotWithShape="1">
          <a:blip r:embed="rId3">
            <a:alphaModFix/>
          </a:blip>
          <a:srcRect t="-1288" b="17266"/>
          <a:stretch/>
        </p:blipFill>
        <p:spPr>
          <a:xfrm>
            <a:off x="2737620" y="1071546"/>
            <a:ext cx="7072362" cy="578645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2" y="285728"/>
            <a:ext cx="96493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Developmental Activities - </a:t>
            </a: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Partnership</a:t>
            </a:r>
          </a:p>
        </p:txBody>
      </p:sp>
      <p:pic>
        <p:nvPicPr>
          <p:cNvPr id="6" name="Picture 6" descr="Image result for working together"/>
          <p:cNvPicPr>
            <a:picLocks noChangeAspect="1" noChangeArrowheads="1"/>
          </p:cNvPicPr>
          <p:nvPr/>
        </p:nvPicPr>
        <p:blipFill>
          <a:blip r:embed="rId4" cstate="print"/>
          <a:srcRect t="8179" r="2552" b="8871"/>
          <a:stretch>
            <a:fillRect/>
          </a:stretch>
        </p:blipFill>
        <p:spPr bwMode="auto">
          <a:xfrm>
            <a:off x="9744021" y="265479"/>
            <a:ext cx="1566159" cy="7346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5138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" y="5949285"/>
            <a:ext cx="2121601" cy="8667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" y="285728"/>
            <a:ext cx="96493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Developmental Activities - </a:t>
            </a: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Partnership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38703" y="1142984"/>
            <a:ext cx="33286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PH" dirty="0">
                <a:latin typeface="Tahoma" pitchFamily="34" charset="0"/>
                <a:ea typeface="Tahoma" pitchFamily="34" charset="0"/>
                <a:cs typeface="Tahoma" pitchFamily="34" charset="0"/>
              </a:rPr>
              <a:t>Impact Table: </a:t>
            </a:r>
            <a:r>
              <a:rPr lang="en-PH" b="1" dirty="0">
                <a:latin typeface="Tahoma" pitchFamily="34" charset="0"/>
                <a:ea typeface="Tahoma" pitchFamily="34" charset="0"/>
                <a:cs typeface="Tahoma" pitchFamily="34" charset="0"/>
              </a:rPr>
              <a:t>Heavy Rainfall</a:t>
            </a: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852" y="1571612"/>
            <a:ext cx="3888000" cy="51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4942" y="1571612"/>
            <a:ext cx="3888000" cy="51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65122" y="1571612"/>
            <a:ext cx="3888000" cy="51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523306" y="1142984"/>
            <a:ext cx="31154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PH" dirty="0">
                <a:latin typeface="Tahoma" pitchFamily="34" charset="0"/>
                <a:ea typeface="Tahoma" pitchFamily="34" charset="0"/>
                <a:cs typeface="Tahoma" pitchFamily="34" charset="0"/>
              </a:rPr>
              <a:t>Impact Table: </a:t>
            </a:r>
            <a:r>
              <a:rPr lang="en-PH" b="1" dirty="0">
                <a:latin typeface="Tahoma" pitchFamily="34" charset="0"/>
                <a:ea typeface="Tahoma" pitchFamily="34" charset="0"/>
                <a:cs typeface="Tahoma" pitchFamily="34" charset="0"/>
              </a:rPr>
              <a:t>Severe Wind</a:t>
            </a:r>
          </a:p>
        </p:txBody>
      </p:sp>
      <p:pic>
        <p:nvPicPr>
          <p:cNvPr id="11" name="Picture 6" descr="Image result for working together"/>
          <p:cNvPicPr>
            <a:picLocks noChangeAspect="1" noChangeArrowheads="1"/>
          </p:cNvPicPr>
          <p:nvPr/>
        </p:nvPicPr>
        <p:blipFill>
          <a:blip r:embed="rId6" cstate="print"/>
          <a:srcRect t="8179" r="2552" b="8871"/>
          <a:stretch>
            <a:fillRect/>
          </a:stretch>
        </p:blipFill>
        <p:spPr bwMode="auto">
          <a:xfrm>
            <a:off x="9744021" y="265479"/>
            <a:ext cx="1566159" cy="7346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5138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" y="5949285"/>
            <a:ext cx="2121601" cy="866775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3" cstate="print"/>
          <a:srcRect l="28905" t="15784" r="23616" b="16181"/>
          <a:stretch/>
        </p:blipFill>
        <p:spPr bwMode="auto">
          <a:xfrm>
            <a:off x="2308993" y="1357298"/>
            <a:ext cx="2571769" cy="2500330"/>
          </a:xfrm>
          <a:prstGeom prst="rect">
            <a:avLst/>
          </a:prstGeom>
          <a:ln w="127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4" cstate="print"/>
          <a:srcRect l="20652" t="19191" r="9948" b="12007"/>
          <a:stretch/>
        </p:blipFill>
        <p:spPr bwMode="auto">
          <a:xfrm>
            <a:off x="5023638" y="1357298"/>
            <a:ext cx="3214710" cy="2500330"/>
          </a:xfrm>
          <a:prstGeom prst="rect">
            <a:avLst/>
          </a:prstGeom>
          <a:ln w="127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5"/>
          <a:srcRect l="22378" t="25270" r="17996" b="16578"/>
          <a:stretch/>
        </p:blipFill>
        <p:spPr>
          <a:xfrm>
            <a:off x="8381222" y="1357298"/>
            <a:ext cx="3429024" cy="2500330"/>
          </a:xfrm>
          <a:prstGeom prst="rect">
            <a:avLst/>
          </a:prstGeom>
          <a:ln w="1270">
            <a:solidFill>
              <a:schemeClr val="tx1"/>
            </a:solidFill>
          </a:ln>
        </p:spPr>
      </p:pic>
      <p:pic>
        <p:nvPicPr>
          <p:cNvPr id="14" name="Picture 13"/>
          <p:cNvPicPr/>
          <p:nvPr/>
        </p:nvPicPr>
        <p:blipFill rotWithShape="1">
          <a:blip r:embed="rId6" cstate="print"/>
          <a:srcRect l="19163" t="15420" r="10575" b="13255"/>
          <a:stretch/>
        </p:blipFill>
        <p:spPr bwMode="auto">
          <a:xfrm>
            <a:off x="2308992" y="4000504"/>
            <a:ext cx="3071834" cy="2714644"/>
          </a:xfrm>
          <a:prstGeom prst="rect">
            <a:avLst/>
          </a:prstGeom>
          <a:ln w="127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7" cstate="print"/>
          <a:srcRect l="35895" t="19677" r="24675" b="12469"/>
          <a:stretch/>
        </p:blipFill>
        <p:spPr bwMode="auto">
          <a:xfrm>
            <a:off x="8381224" y="3929042"/>
            <a:ext cx="2786082" cy="2786106"/>
          </a:xfrm>
          <a:prstGeom prst="rect">
            <a:avLst/>
          </a:prstGeom>
          <a:ln w="127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309653" y="4143384"/>
            <a:ext cx="9941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PH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1-day lead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" y="285728"/>
            <a:ext cx="96493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Developmental Activities - </a:t>
            </a: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Partnership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37423" y="4000506"/>
            <a:ext cx="9941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PH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2-day lead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01619" y="1000112"/>
            <a:ext cx="9941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PH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3-day lead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66646" y="1000112"/>
            <a:ext cx="9941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PH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4-day lead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37687" y="1000112"/>
            <a:ext cx="99418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PH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5-day lead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413" y="1357302"/>
            <a:ext cx="162897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PH" sz="2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lang="en-P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tandard</a:t>
            </a:r>
          </a:p>
          <a:p>
            <a:r>
              <a:rPr lang="en-PH" sz="2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</a:t>
            </a:r>
            <a:r>
              <a:rPr lang="en-P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perating</a:t>
            </a:r>
          </a:p>
          <a:p>
            <a:r>
              <a:rPr lang="en-PH" sz="2000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</a:t>
            </a:r>
            <a:r>
              <a:rPr lang="en-P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rocedures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3" name="Picture 6" descr="Image result for working together"/>
          <p:cNvPicPr>
            <a:picLocks noChangeAspect="1" noChangeArrowheads="1"/>
          </p:cNvPicPr>
          <p:nvPr/>
        </p:nvPicPr>
        <p:blipFill>
          <a:blip r:embed="rId8" cstate="print"/>
          <a:srcRect t="8179" r="2552" b="8871"/>
          <a:stretch>
            <a:fillRect/>
          </a:stretch>
        </p:blipFill>
        <p:spPr bwMode="auto">
          <a:xfrm>
            <a:off x="9744021" y="265479"/>
            <a:ext cx="1566159" cy="7346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2772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" y="5949285"/>
            <a:ext cx="2121601" cy="866775"/>
          </a:xfrm>
          <a:prstGeom prst="rect">
            <a:avLst/>
          </a:prstGeom>
        </p:spPr>
      </p:pic>
      <p:sp>
        <p:nvSpPr>
          <p:cNvPr id="17" name="TextBox 29"/>
          <p:cNvSpPr txBox="1">
            <a:spLocks noChangeArrowheads="1"/>
          </p:cNvSpPr>
          <p:nvPr/>
        </p:nvSpPr>
        <p:spPr bwMode="auto">
          <a:xfrm>
            <a:off x="2284818" y="1221117"/>
            <a:ext cx="90385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400" b="1" dirty="0">
                <a:solidFill>
                  <a:srgbClr val="006076"/>
                </a:solidFill>
                <a:latin typeface="Kristen ITC" panose="03050502040202030202" pitchFamily="66" charset="0"/>
                <a:ea typeface="굴림" pitchFamily="50" charset="-127"/>
                <a:cs typeface="Calibri" pitchFamily="34" charset="0"/>
              </a:rPr>
              <a:t>Building Partnerships and Collaboration</a:t>
            </a:r>
            <a:endParaRPr lang="ko-KR" altLang="en-US" sz="2400" b="1" dirty="0">
              <a:solidFill>
                <a:srgbClr val="006076"/>
              </a:solidFill>
              <a:latin typeface="Kristen ITC" panose="03050502040202030202" pitchFamily="66" charset="0"/>
              <a:ea typeface="굴림" pitchFamily="50" charset="-127"/>
              <a:cs typeface="Calibri" pitchFamily="34" charset="0"/>
            </a:endParaRP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6358595" y="1857369"/>
            <a:ext cx="570253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ko-KR" sz="1600" dirty="0">
                <a:latin typeface="Arial" pitchFamily="34" charset="0"/>
                <a:ea typeface="굴림" pitchFamily="50" charset="-127"/>
                <a:cs typeface="Arial" pitchFamily="34" charset="0"/>
              </a:rPr>
              <a:t>Partners should work hand-in-hand towards </a:t>
            </a:r>
            <a:r>
              <a:rPr lang="en-US" altLang="ko-KR" sz="1600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effective</a:t>
            </a:r>
            <a:r>
              <a:rPr lang="en-US" altLang="ko-KR" sz="1600" dirty="0">
                <a:latin typeface="Arial" pitchFamily="34" charset="0"/>
                <a:ea typeface="굴림" pitchFamily="50" charset="-127"/>
                <a:cs typeface="Arial" pitchFamily="34" charset="0"/>
              </a:rPr>
              <a:t>, </a:t>
            </a:r>
            <a:r>
              <a:rPr lang="en-US" altLang="ko-KR" sz="1600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sustained</a:t>
            </a:r>
            <a:r>
              <a:rPr lang="en-US" altLang="ko-KR" sz="1600" dirty="0">
                <a:latin typeface="Arial" pitchFamily="34" charset="0"/>
                <a:ea typeface="굴림" pitchFamily="50" charset="-127"/>
                <a:cs typeface="Arial" pitchFamily="34" charset="0"/>
              </a:rPr>
              <a:t> and </a:t>
            </a:r>
            <a:r>
              <a:rPr lang="en-US" altLang="ko-KR" sz="1600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successful</a:t>
            </a:r>
            <a:r>
              <a:rPr lang="en-US" altLang="ko-KR" sz="1600" dirty="0">
                <a:latin typeface="Arial" pitchFamily="34" charset="0"/>
                <a:ea typeface="굴림" pitchFamily="50" charset="-127"/>
                <a:cs typeface="Arial" pitchFamily="34" charset="0"/>
              </a:rPr>
              <a:t> IBF operation: </a:t>
            </a:r>
            <a:r>
              <a:rPr lang="en-US" altLang="ko-KR" sz="1600" b="1" dirty="0">
                <a:solidFill>
                  <a:srgbClr val="FF0000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PAGASA</a:t>
            </a:r>
            <a:r>
              <a:rPr lang="en-US" altLang="ko-KR" sz="1600" dirty="0">
                <a:latin typeface="Arial" pitchFamily="34" charset="0"/>
                <a:ea typeface="굴림" pitchFamily="50" charset="-127"/>
                <a:cs typeface="Arial" pitchFamily="34" charset="0"/>
              </a:rPr>
              <a:t> needs to work in partnership with </a:t>
            </a:r>
            <a:r>
              <a:rPr lang="en-US" altLang="ko-KR" sz="1600" b="1" dirty="0">
                <a:solidFill>
                  <a:srgbClr val="FF0000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other government agencies and stakeholders </a:t>
            </a:r>
            <a:r>
              <a:rPr lang="en-US" altLang="ko-KR" sz="1600" dirty="0">
                <a:latin typeface="Arial" pitchFamily="34" charset="0"/>
                <a:ea typeface="굴림" pitchFamily="50" charset="-127"/>
                <a:cs typeface="Arial" pitchFamily="34" charset="0"/>
              </a:rPr>
              <a:t>(emergency response, mapping agencies, transport, public, etc..)</a:t>
            </a:r>
          </a:p>
          <a:p>
            <a:pPr eaLnBrk="1" hangingPunct="1">
              <a:spcBef>
                <a:spcPct val="0"/>
              </a:spcBef>
            </a:pPr>
            <a:endParaRPr lang="en-US" altLang="ko-KR" sz="1600" dirty="0">
              <a:latin typeface="Arial" pitchFamily="34" charset="0"/>
              <a:ea typeface="굴림" pitchFamily="50" charset="-127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ko-KR" sz="1600" b="1" dirty="0">
                <a:solidFill>
                  <a:srgbClr val="FF0000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Data sharing</a:t>
            </a:r>
            <a:r>
              <a:rPr lang="en-US" altLang="ko-KR" sz="1600" dirty="0">
                <a:latin typeface="Arial" pitchFamily="34" charset="0"/>
                <a:ea typeface="굴림" pitchFamily="50" charset="-127"/>
                <a:cs typeface="Arial" pitchFamily="34" charset="0"/>
              </a:rPr>
              <a:t> among different agencies and departments vital (demographic, GIS and mapping, economic etc..)</a:t>
            </a:r>
            <a:endParaRPr lang="ko-KR" altLang="en-US" sz="1600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47649" y="1877814"/>
            <a:ext cx="6017015" cy="4775651"/>
            <a:chOff x="2439803" y="1821701"/>
            <a:chExt cx="4889461" cy="4775651"/>
          </a:xfrm>
        </p:grpSpPr>
        <p:grpSp>
          <p:nvGrpSpPr>
            <p:cNvPr id="13" name="Group 12"/>
            <p:cNvGrpSpPr/>
            <p:nvPr/>
          </p:nvGrpSpPr>
          <p:grpSpPr>
            <a:xfrm>
              <a:off x="2439803" y="1821701"/>
              <a:ext cx="4889461" cy="4775651"/>
              <a:chOff x="2072680" y="1412776"/>
              <a:chExt cx="4889461" cy="4775651"/>
            </a:xfrm>
          </p:grpSpPr>
          <p:sp>
            <p:nvSpPr>
              <p:cNvPr id="12" name="Flowchart: Process 11"/>
              <p:cNvSpPr/>
              <p:nvPr/>
            </p:nvSpPr>
            <p:spPr>
              <a:xfrm>
                <a:off x="2072680" y="1412776"/>
                <a:ext cx="4889461" cy="4775651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9" name="Flowchart: Connector 8"/>
              <p:cNvSpPr/>
              <p:nvPr/>
            </p:nvSpPr>
            <p:spPr>
              <a:xfrm>
                <a:off x="2216696" y="1486124"/>
                <a:ext cx="4632121" cy="4580844"/>
              </a:xfrm>
              <a:prstGeom prst="flowChartConnector">
                <a:avLst/>
              </a:prstGeom>
              <a:solidFill>
                <a:schemeClr val="bg1">
                  <a:lumMod val="95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1" name="Flowchart: Connector 10"/>
              <p:cNvSpPr/>
              <p:nvPr/>
            </p:nvSpPr>
            <p:spPr>
              <a:xfrm>
                <a:off x="3551647" y="2840776"/>
                <a:ext cx="1962218" cy="1871539"/>
              </a:xfrm>
              <a:prstGeom prst="flowChartConnector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4429" y="3442167"/>
              <a:ext cx="1170899" cy="117089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265805" y="4613066"/>
              <a:ext cx="12195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4B5057"/>
                  </a:solidFill>
                </a:rPr>
                <a:t>The weather &amp; climate</a:t>
              </a:r>
            </a:p>
            <a:p>
              <a:pPr algn="ctr"/>
              <a:r>
                <a:rPr lang="en-US" sz="1000" b="1" dirty="0">
                  <a:solidFill>
                    <a:srgbClr val="4B5057"/>
                  </a:solidFill>
                </a:rPr>
                <a:t> authority..</a:t>
              </a:r>
              <a:endParaRPr lang="en-PH" sz="1000" b="1" dirty="0">
                <a:solidFill>
                  <a:srgbClr val="4B5057"/>
                </a:solidFill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88" y="3145452"/>
            <a:ext cx="794330" cy="6490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83" y="3517173"/>
            <a:ext cx="966205" cy="8025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21" y="5272656"/>
            <a:ext cx="834362" cy="6780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94" y="4848183"/>
            <a:ext cx="959399" cy="7796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59" y="5456733"/>
            <a:ext cx="942185" cy="76668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415" y="2663259"/>
            <a:ext cx="907799" cy="7376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" t="16380" r="2448" b="16842"/>
          <a:stretch/>
        </p:blipFill>
        <p:spPr>
          <a:xfrm>
            <a:off x="2893897" y="2255614"/>
            <a:ext cx="1296058" cy="55266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12" y="3969196"/>
            <a:ext cx="914985" cy="74352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11" y="4462306"/>
            <a:ext cx="1001526" cy="8138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477" y="2498460"/>
            <a:ext cx="785013" cy="637906"/>
          </a:xfrm>
          <a:prstGeom prst="rect">
            <a:avLst/>
          </a:prstGeom>
        </p:spPr>
      </p:pic>
      <p:pic>
        <p:nvPicPr>
          <p:cNvPr id="44036" name="Picture 4" descr="Image result for working togethe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886417" y="4572013"/>
            <a:ext cx="1451146" cy="1143007"/>
          </a:xfrm>
          <a:prstGeom prst="rect">
            <a:avLst/>
          </a:prstGeom>
          <a:noFill/>
        </p:spPr>
      </p:pic>
      <p:pic>
        <p:nvPicPr>
          <p:cNvPr id="44038" name="Picture 6" descr="Image result for working together"/>
          <p:cNvPicPr>
            <a:picLocks noChangeAspect="1" noChangeArrowheads="1"/>
          </p:cNvPicPr>
          <p:nvPr/>
        </p:nvPicPr>
        <p:blipFill>
          <a:blip r:embed="rId15"/>
          <a:srcRect t="8179" r="2552" b="8871"/>
          <a:stretch>
            <a:fillRect/>
          </a:stretch>
        </p:blipFill>
        <p:spPr bwMode="auto">
          <a:xfrm>
            <a:off x="8468839" y="4576074"/>
            <a:ext cx="2428126" cy="1138947"/>
          </a:xfrm>
          <a:prstGeom prst="rect">
            <a:avLst/>
          </a:prstGeom>
          <a:noFill/>
        </p:spPr>
      </p:pic>
      <p:sp>
        <p:nvSpPr>
          <p:cNvPr id="33" name="TextBox 2"/>
          <p:cNvSpPr txBox="1">
            <a:spLocks noChangeArrowheads="1"/>
          </p:cNvSpPr>
          <p:nvPr/>
        </p:nvSpPr>
        <p:spPr bwMode="auto">
          <a:xfrm>
            <a:off x="6798505" y="5929335"/>
            <a:ext cx="53919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PH" altLang="ko-KR" sz="1600" b="1" dirty="0">
                <a:latin typeface="Arial" pitchFamily="34" charset="0"/>
                <a:ea typeface="굴림" pitchFamily="50" charset="-127"/>
                <a:cs typeface="Arial" pitchFamily="34" charset="0"/>
              </a:rPr>
              <a:t>We need </a:t>
            </a:r>
            <a:r>
              <a:rPr lang="en-PH" altLang="ko-KR" sz="1600" b="1" dirty="0">
                <a:solidFill>
                  <a:srgbClr val="C00000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TEAMWORK</a:t>
            </a:r>
            <a:r>
              <a:rPr lang="en-PH" altLang="ko-KR" sz="1600" b="1" dirty="0">
                <a:latin typeface="Arial" pitchFamily="34" charset="0"/>
                <a:ea typeface="굴림" pitchFamily="50" charset="-127"/>
                <a:cs typeface="Arial" pitchFamily="34" charset="0"/>
              </a:rPr>
              <a:t> in order to build and run the system! </a:t>
            </a:r>
            <a:endParaRPr lang="ko-KR" altLang="en-US" sz="1600" b="1" dirty="0"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" y="285728"/>
            <a:ext cx="96493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Developmental Activities - </a:t>
            </a: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Partnership</a:t>
            </a:r>
          </a:p>
        </p:txBody>
      </p:sp>
      <p:pic>
        <p:nvPicPr>
          <p:cNvPr id="31" name="Picture 6" descr="Image result for working together"/>
          <p:cNvPicPr>
            <a:picLocks noChangeAspect="1" noChangeArrowheads="1"/>
          </p:cNvPicPr>
          <p:nvPr/>
        </p:nvPicPr>
        <p:blipFill>
          <a:blip r:embed="rId16" cstate="print"/>
          <a:srcRect t="8179" r="2552" b="8871"/>
          <a:stretch>
            <a:fillRect/>
          </a:stretch>
        </p:blipFill>
        <p:spPr bwMode="auto">
          <a:xfrm>
            <a:off x="9744021" y="265479"/>
            <a:ext cx="1566159" cy="7346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491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" y="5949285"/>
            <a:ext cx="2121601" cy="86677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604" y="1569375"/>
            <a:ext cx="5715040" cy="5217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" y="285728"/>
            <a:ext cx="114536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Developmental Activities–</a:t>
            </a: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Probability of Loss</a:t>
            </a:r>
          </a:p>
        </p:txBody>
      </p:sp>
      <p:pic>
        <p:nvPicPr>
          <p:cNvPr id="8" name="Picture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6711" y="1714488"/>
            <a:ext cx="528641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9654" y="5214950"/>
            <a:ext cx="4000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6595272" y="5857892"/>
            <a:ext cx="535785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ahoma" charset="0"/>
                <a:ea typeface="Times New Roman" pitchFamily="18" charset="0"/>
                <a:cs typeface="Tahoma" charset="0"/>
              </a:rPr>
              <a:t>Risk</a:t>
            </a:r>
            <a:r>
              <a:rPr kumimoji="0" lang="en-US" sz="15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ahoma" charset="0"/>
                <a:ea typeface="Times New Roman" pitchFamily="18" charset="0"/>
                <a:cs typeface="Tahoma" charset="0"/>
              </a:rPr>
              <a:t> is the product of the likelihood of an event occurring, the impacts if the event occurs and the vulnerability of the area or populations.</a:t>
            </a:r>
            <a:endParaRPr kumimoji="0" lang="en-US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6116" y="1130842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b="1" dirty="0">
                <a:latin typeface="Tahoma" pitchFamily="34" charset="0"/>
                <a:ea typeface="Tahoma" pitchFamily="34" charset="0"/>
                <a:cs typeface="Tahoma" pitchFamily="34" charset="0"/>
              </a:rPr>
              <a:t>RISK ASSESSMENT</a:t>
            </a:r>
            <a:endParaRPr lang="en-U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8" descr="One two-storey destroyed building isolated Vector Image"/>
          <p:cNvPicPr>
            <a:picLocks noChangeAspect="1" noChangeArrowheads="1"/>
          </p:cNvPicPr>
          <p:nvPr/>
        </p:nvPicPr>
        <p:blipFill>
          <a:blip r:embed="rId6" cstate="print"/>
          <a:srcRect l="1608" t="7021" r="1641" b="13812"/>
          <a:stretch>
            <a:fillRect/>
          </a:stretch>
        </p:blipFill>
        <p:spPr bwMode="auto">
          <a:xfrm>
            <a:off x="10952990" y="214290"/>
            <a:ext cx="928694" cy="8207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5138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" y="5949285"/>
            <a:ext cx="2121601" cy="8667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285728"/>
            <a:ext cx="114536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Developmental Activities–</a:t>
            </a: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Probability of Loss</a:t>
            </a:r>
          </a:p>
        </p:txBody>
      </p:sp>
      <p:pic>
        <p:nvPicPr>
          <p:cNvPr id="10" name="Picture 8" descr="One two-storey destroyed building isolated Vector Image"/>
          <p:cNvPicPr>
            <a:picLocks noChangeAspect="1" noChangeArrowheads="1"/>
          </p:cNvPicPr>
          <p:nvPr/>
        </p:nvPicPr>
        <p:blipFill>
          <a:blip r:embed="rId3" cstate="print"/>
          <a:srcRect l="1608" t="7021" r="1641" b="13812"/>
          <a:stretch>
            <a:fillRect/>
          </a:stretch>
        </p:blipFill>
        <p:spPr bwMode="auto">
          <a:xfrm>
            <a:off x="10952990" y="214290"/>
            <a:ext cx="928694" cy="82070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8794" y="1000108"/>
            <a:ext cx="10100499" cy="5699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05138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" y="5949285"/>
            <a:ext cx="2121601" cy="86677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0" y="285728"/>
            <a:ext cx="90129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Developmental Activities – </a:t>
            </a: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Platform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95601" y="214290"/>
            <a:ext cx="122716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43D500-EADF-410C-9033-582EBED9D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014" y="980728"/>
            <a:ext cx="7227957" cy="31460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BCF6EB-D79B-4864-89B7-27E344020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98" y="980728"/>
            <a:ext cx="7227957" cy="31184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F1D81E-C2AF-4F30-BE2A-CAF2B66BEC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6" y="4067561"/>
            <a:ext cx="6527254" cy="276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64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" y="5949285"/>
            <a:ext cx="2121601" cy="8667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" y="285728"/>
            <a:ext cx="101321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Developmental Activities – </a:t>
            </a: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Phenomenon</a:t>
            </a:r>
            <a:endParaRPr kumimoji="0" lang="en-US" altLang="ko-KR" sz="20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E237AA-F147-4D88-BE83-4DB8FE711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6" y="1898506"/>
            <a:ext cx="1951803" cy="1673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F1293D-4E0D-45F2-863E-2BB412359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42" y="2000240"/>
            <a:ext cx="1987419" cy="13573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BD7B87-E162-4181-BE4E-E730A9900F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830" y="1928806"/>
            <a:ext cx="1905012" cy="14287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CB2F0-86AE-420E-9153-5BFCB5010C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920" y="3704991"/>
            <a:ext cx="5027347" cy="31530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D73CB8-FA6A-41CE-95B1-665B586965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5251" y="1037980"/>
            <a:ext cx="3787806" cy="26053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98CBE3-8A83-4634-A1D2-F0F6BF1CA7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067" y="2000244"/>
            <a:ext cx="1785950" cy="13797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D73CB8-FA6A-41CE-95B1-665B586965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0186" y="3786190"/>
            <a:ext cx="5974308" cy="307181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552" y="1142984"/>
            <a:ext cx="65167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PH" sz="1700" dirty="0">
                <a:latin typeface="Tahoma" pitchFamily="34" charset="0"/>
                <a:ea typeface="Tahoma" pitchFamily="34" charset="0"/>
                <a:cs typeface="Tahoma" pitchFamily="34" charset="0"/>
              </a:rPr>
              <a:t>Weather Analysis and Map Discussions with PAGASA Forecasters, </a:t>
            </a:r>
          </a:p>
          <a:p>
            <a:pPr algn="ctr"/>
            <a:r>
              <a:rPr lang="en-PH" sz="1700" dirty="0">
                <a:latin typeface="Tahoma" pitchFamily="34" charset="0"/>
                <a:ea typeface="Tahoma" pitchFamily="34" charset="0"/>
                <a:cs typeface="Tahoma" pitchFamily="34" charset="0"/>
              </a:rPr>
              <a:t>NWP Specialists and Researchers</a:t>
            </a:r>
            <a:endParaRPr lang="en-US" sz="17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Picture 23" descr="Typhoon PNG Clipart | PNG Al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24296" y="214290"/>
            <a:ext cx="1139770" cy="78581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95783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" y="5949285"/>
            <a:ext cx="2121601" cy="866775"/>
          </a:xfrm>
          <a:prstGeom prst="rect">
            <a:avLst/>
          </a:prstGeom>
        </p:spPr>
      </p:pic>
      <p:pic>
        <p:nvPicPr>
          <p:cNvPr id="88067" name="Picture 3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7422" y="1142984"/>
            <a:ext cx="3714776" cy="5500726"/>
          </a:xfrm>
          <a:prstGeom prst="rect">
            <a:avLst/>
          </a:prstGeom>
          <a:noFill/>
          <a:ln w="127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8068" name="Picture 4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5074" y="1142984"/>
            <a:ext cx="1979999" cy="2700000"/>
          </a:xfrm>
          <a:prstGeom prst="rect">
            <a:avLst/>
          </a:prstGeom>
          <a:noFill/>
          <a:ln w="127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8069" name="Picture 5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6512" y="1142984"/>
            <a:ext cx="1979999" cy="2700000"/>
          </a:xfrm>
          <a:prstGeom prst="rect">
            <a:avLst/>
          </a:prstGeom>
          <a:noFill/>
          <a:ln w="127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8070" name="Picture 6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87305" y="1142984"/>
            <a:ext cx="1979999" cy="2700000"/>
          </a:xfrm>
          <a:prstGeom prst="rect">
            <a:avLst/>
          </a:prstGeom>
          <a:noFill/>
          <a:ln w="127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8071" name="Picture 7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95074" y="3943710"/>
            <a:ext cx="1979999" cy="2700000"/>
          </a:xfrm>
          <a:prstGeom prst="rect">
            <a:avLst/>
          </a:prstGeom>
          <a:noFill/>
          <a:ln w="127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8072" name="Picture 8"/>
          <p:cNvPicPr preferRelativeResize="0"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6512" y="3943710"/>
            <a:ext cx="1979999" cy="2700000"/>
          </a:xfrm>
          <a:prstGeom prst="rect">
            <a:avLst/>
          </a:prstGeom>
          <a:noFill/>
          <a:ln w="127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3" y="285728"/>
            <a:ext cx="101321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Developmental Activities – </a:t>
            </a: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Phenomenon</a:t>
            </a:r>
            <a:endParaRPr kumimoji="0" lang="en-US" altLang="ko-KR" sz="20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" name="Picture 23" descr="Typhoon PNG Clipart | PNG Al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24296" y="214290"/>
            <a:ext cx="1139770" cy="78581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95783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" y="5949285"/>
            <a:ext cx="2121601" cy="8667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" y="285728"/>
            <a:ext cx="36745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What’s inside?</a:t>
            </a:r>
          </a:p>
        </p:txBody>
      </p:sp>
      <p:sp>
        <p:nvSpPr>
          <p:cNvPr id="6" name="Google Shape;227;p12"/>
          <p:cNvSpPr txBox="1">
            <a:spLocks noGrp="1"/>
          </p:cNvSpPr>
          <p:nvPr>
            <p:ph idx="1"/>
          </p:nvPr>
        </p:nvSpPr>
        <p:spPr>
          <a:xfrm>
            <a:off x="609600" y="1600207"/>
            <a:ext cx="9343257" cy="3614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0850" lvl="0" indent="-45085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66"/>
              </a:buClr>
              <a:buSzPts val="4000"/>
              <a:buChar char="•"/>
            </a:pPr>
            <a:r>
              <a:rPr lang="en-PH" sz="4000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</a:p>
          <a:p>
            <a:pPr marL="450850" lvl="0" indent="-45085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66"/>
              </a:buClr>
              <a:buSzPts val="4000"/>
              <a:buChar char="•"/>
            </a:pPr>
            <a:r>
              <a:rPr lang="en-US" sz="4000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Highlights of IBF Development: The 6Ps</a:t>
            </a:r>
          </a:p>
          <a:p>
            <a:pPr marL="450850" lvl="0" indent="-450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66"/>
              </a:buClr>
              <a:buSzPts val="4000"/>
              <a:buChar char="•"/>
            </a:pPr>
            <a:r>
              <a:rPr lang="en-PH" sz="4000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Pilot Testing</a:t>
            </a:r>
          </a:p>
          <a:p>
            <a:pPr marL="450850" lvl="0" indent="-450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66"/>
              </a:buClr>
              <a:buSzPts val="4000"/>
              <a:buChar char="•"/>
            </a:pPr>
            <a:r>
              <a:rPr lang="en-PH" sz="4000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Benefits</a:t>
            </a:r>
            <a:endParaRPr lang="en-US" sz="4000" dirty="0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0850" lvl="0" indent="-450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66"/>
              </a:buClr>
              <a:buSzPts val="4000"/>
              <a:buChar char="•"/>
            </a:pPr>
            <a:r>
              <a:rPr lang="en-US" sz="4000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Challenges </a:t>
            </a:r>
          </a:p>
          <a:p>
            <a:pPr marL="450850" lvl="0" indent="-450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66"/>
              </a:buClr>
              <a:buSzPts val="4000"/>
              <a:buChar char="•"/>
            </a:pPr>
            <a:r>
              <a:rPr lang="en-US" sz="4000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Way Forward</a:t>
            </a:r>
          </a:p>
        </p:txBody>
      </p:sp>
    </p:spTree>
    <p:extLst>
      <p:ext uri="{BB962C8B-B14F-4D97-AF65-F5344CB8AC3E}">
        <p14:creationId xmlns:p14="http://schemas.microsoft.com/office/powerpoint/2010/main" val="690675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" y="5949285"/>
            <a:ext cx="2121601" cy="8667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8805" y="1071550"/>
            <a:ext cx="11977193" cy="5646363"/>
            <a:chOff x="118805" y="1071546"/>
            <a:chExt cx="11977193" cy="5646363"/>
          </a:xfrm>
        </p:grpSpPr>
        <p:sp>
          <p:nvSpPr>
            <p:cNvPr id="4" name="Rounded Rectangle 3"/>
            <p:cNvSpPr/>
            <p:nvPr/>
          </p:nvSpPr>
          <p:spPr>
            <a:xfrm>
              <a:off x="5237950" y="2071678"/>
              <a:ext cx="2434856" cy="41239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2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kumimoji="1" lang="en-US" sz="1800" kern="1200">
                <a:solidFill>
                  <a:prstClr val="white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769665" y="2000240"/>
              <a:ext cx="4326333" cy="433017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2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kumimoji="1" lang="en-US" sz="1800" kern="1200" dirty="0">
                <a:solidFill>
                  <a:schemeClr val="accent3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18805" y="2000239"/>
              <a:ext cx="5082364" cy="4163251"/>
            </a:xfrm>
            <a:prstGeom prst="roundRect">
              <a:avLst/>
            </a:prstGeom>
            <a:solidFill>
              <a:schemeClr val="tx2">
                <a:lumMod val="20000"/>
                <a:lumOff val="80000"/>
                <a:alpha val="2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kumimoji="1" lang="en-US" sz="1800" kern="1200">
                <a:solidFill>
                  <a:prstClr val="white"/>
                </a:solidFill>
              </a:endParaRPr>
            </a:p>
          </p:txBody>
        </p:sp>
        <p:grpSp>
          <p:nvGrpSpPr>
            <p:cNvPr id="8" name="Group 24"/>
            <p:cNvGrpSpPr/>
            <p:nvPr/>
          </p:nvGrpSpPr>
          <p:grpSpPr>
            <a:xfrm>
              <a:off x="210860" y="2619524"/>
              <a:ext cx="1133439" cy="368424"/>
              <a:chOff x="309530" y="2428868"/>
              <a:chExt cx="1262106" cy="500066"/>
            </a:xfrm>
          </p:grpSpPr>
          <p:sp>
            <p:nvSpPr>
              <p:cNvPr id="45" name="Rounded Rectangle 10"/>
              <p:cNvSpPr/>
              <p:nvPr/>
            </p:nvSpPr>
            <p:spPr>
              <a:xfrm>
                <a:off x="309530" y="2428868"/>
                <a:ext cx="1214446" cy="50006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 latinLnBrk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kumimoji="1" lang="en-US" sz="18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TextBox 1"/>
              <p:cNvSpPr txBox="1">
                <a:spLocks noChangeArrowheads="1"/>
              </p:cNvSpPr>
              <p:nvPr/>
            </p:nvSpPr>
            <p:spPr bwMode="auto">
              <a:xfrm>
                <a:off x="452407" y="2457386"/>
                <a:ext cx="1119229" cy="417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9pPr>
              </a:lstStyle>
              <a:p>
                <a:pPr eaLnBrk="1" fontAlgn="base" latin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kumimoji="1" lang="en-US" altLang="ko-KR" sz="1400" b="1" kern="1200" dirty="0">
                    <a:solidFill>
                      <a:srgbClr val="002060"/>
                    </a:solidFill>
                    <a:latin typeface="Segoe UI Semibold" pitchFamily="34" charset="0"/>
                    <a:ea typeface="굴림" pitchFamily="50" charset="-127"/>
                    <a:cs typeface="Segoe UI Semibold" pitchFamily="34" charset="0"/>
                  </a:rPr>
                  <a:t>Step 1</a:t>
                </a:r>
              </a:p>
            </p:txBody>
          </p:sp>
        </p:grpSp>
        <p:sp>
          <p:nvSpPr>
            <p:cNvPr id="9" name="TextBox 1"/>
            <p:cNvSpPr txBox="1">
              <a:spLocks noChangeArrowheads="1"/>
            </p:cNvSpPr>
            <p:nvPr/>
          </p:nvSpPr>
          <p:spPr bwMode="auto">
            <a:xfrm>
              <a:off x="1373159" y="2569925"/>
              <a:ext cx="2707629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9pPr>
            </a:lstStyle>
            <a:p>
              <a:pPr eaLnBrk="1" fontAlgn="base" latinLnBrk="1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kumimoji="1" lang="en-US" altLang="ko-KR" sz="1400" b="1" kern="1200" dirty="0">
                  <a:solidFill>
                    <a:srgbClr val="002060"/>
                  </a:solidFill>
                  <a:latin typeface="Segoe UI Semibold" pitchFamily="34" charset="0"/>
                  <a:ea typeface="굴림" pitchFamily="50" charset="-127"/>
                  <a:cs typeface="Segoe UI Semibold" pitchFamily="34" charset="0"/>
                </a:rPr>
                <a:t>C1 – Global: Predictability of High-Impact Weather Event through the analysis of large-scale drivers</a:t>
              </a:r>
            </a:p>
          </p:txBody>
        </p:sp>
        <p:grpSp>
          <p:nvGrpSpPr>
            <p:cNvPr id="10" name="Group 23"/>
            <p:cNvGrpSpPr/>
            <p:nvPr/>
          </p:nvGrpSpPr>
          <p:grpSpPr>
            <a:xfrm>
              <a:off x="236603" y="3826466"/>
              <a:ext cx="1210263" cy="336544"/>
              <a:chOff x="309530" y="3714752"/>
              <a:chExt cx="1262106" cy="500066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309530" y="3714752"/>
                <a:ext cx="1214446" cy="50006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 latinLnBrk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kumimoji="1" lang="en-US" sz="180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TextBox 1"/>
              <p:cNvSpPr txBox="1">
                <a:spLocks noChangeArrowheads="1"/>
              </p:cNvSpPr>
              <p:nvPr/>
            </p:nvSpPr>
            <p:spPr bwMode="auto">
              <a:xfrm>
                <a:off x="452406" y="3743271"/>
                <a:ext cx="1119230" cy="4573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9pPr>
              </a:lstStyle>
              <a:p>
                <a:pPr eaLnBrk="1" fontAlgn="base" latin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kumimoji="1" lang="en-US" altLang="ko-KR" sz="1400" b="1" kern="1200" dirty="0">
                    <a:solidFill>
                      <a:srgbClr val="002060"/>
                    </a:solidFill>
                    <a:latin typeface="Segoe UI Semibold" pitchFamily="34" charset="0"/>
                    <a:ea typeface="굴림" pitchFamily="50" charset="-127"/>
                    <a:cs typeface="Segoe UI Semibold" pitchFamily="34" charset="0"/>
                  </a:rPr>
                  <a:t>Step 2</a:t>
                </a:r>
              </a:p>
            </p:txBody>
          </p:sp>
        </p:grpSp>
        <p:sp>
          <p:nvSpPr>
            <p:cNvPr id="11" name="TextBox 1"/>
            <p:cNvSpPr txBox="1">
              <a:spLocks noChangeArrowheads="1"/>
            </p:cNvSpPr>
            <p:nvPr/>
          </p:nvSpPr>
          <p:spPr bwMode="auto">
            <a:xfrm>
              <a:off x="1337002" y="3744161"/>
              <a:ext cx="2550799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9pPr>
            </a:lstStyle>
            <a:p>
              <a:pPr eaLnBrk="1" fontAlgn="base" latinLnBrk="1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kumimoji="1" lang="en-US" altLang="ko-KR" sz="1400" b="1" kern="1200" dirty="0">
                  <a:solidFill>
                    <a:srgbClr val="002060"/>
                  </a:solidFill>
                  <a:latin typeface="Segoe UI Semibold" pitchFamily="34" charset="0"/>
                  <a:ea typeface="굴림" pitchFamily="50" charset="-127"/>
                  <a:cs typeface="Segoe UI Semibold" pitchFamily="34" charset="0"/>
                </a:rPr>
                <a:t>C2 – Regional: Predictability of High-Impact Weather Event in a local scale through probabilistic forecasting</a:t>
              </a:r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610018" y="3060358"/>
              <a:ext cx="322735" cy="651712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kumimoji="1" lang="en-US" sz="1800" kern="1200">
                <a:solidFill>
                  <a:prstClr val="white"/>
                </a:solidFill>
              </a:endParaRPr>
            </a:p>
          </p:txBody>
        </p:sp>
        <p:grpSp>
          <p:nvGrpSpPr>
            <p:cNvPr id="13" name="Group 22"/>
            <p:cNvGrpSpPr/>
            <p:nvPr/>
          </p:nvGrpSpPr>
          <p:grpSpPr>
            <a:xfrm>
              <a:off x="280419" y="5224436"/>
              <a:ext cx="1035317" cy="325869"/>
              <a:chOff x="309530" y="5000636"/>
              <a:chExt cx="1262106" cy="513658"/>
            </a:xfrm>
          </p:grpSpPr>
          <p:sp>
            <p:nvSpPr>
              <p:cNvPr id="41" name="Rounded Rectangle 18"/>
              <p:cNvSpPr/>
              <p:nvPr/>
            </p:nvSpPr>
            <p:spPr>
              <a:xfrm>
                <a:off x="309530" y="5000636"/>
                <a:ext cx="1214446" cy="50006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 latinLnBrk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kumimoji="1" lang="en-US" sz="1600" kern="12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TextBox 1"/>
              <p:cNvSpPr txBox="1">
                <a:spLocks noChangeArrowheads="1"/>
              </p:cNvSpPr>
              <p:nvPr/>
            </p:nvSpPr>
            <p:spPr bwMode="auto">
              <a:xfrm>
                <a:off x="452408" y="5029154"/>
                <a:ext cx="1119228" cy="485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Frutiger 55 Roman"/>
                    <a:ea typeface="-윤고딕120"/>
                    <a:cs typeface="-윤고딕120"/>
                  </a:defRPr>
                </a:lvl9pPr>
              </a:lstStyle>
              <a:p>
                <a:pPr algn="ctr" eaLnBrk="1" fontAlgn="base" latinLnBrk="1" hangingPunct="1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kumimoji="1" lang="en-US" altLang="ko-KR" sz="1400" b="1" kern="1200" dirty="0">
                    <a:solidFill>
                      <a:srgbClr val="002060"/>
                    </a:solidFill>
                    <a:latin typeface="Segoe UI Semibold" pitchFamily="34" charset="0"/>
                    <a:ea typeface="굴림" pitchFamily="50" charset="-127"/>
                    <a:cs typeface="Segoe UI Semibold" pitchFamily="34" charset="0"/>
                  </a:rPr>
                  <a:t>Step 3</a:t>
                </a:r>
              </a:p>
            </p:txBody>
          </p:sp>
        </p:grpSp>
        <p:sp>
          <p:nvSpPr>
            <p:cNvPr id="14" name="TextBox 1"/>
            <p:cNvSpPr txBox="1">
              <a:spLocks noChangeArrowheads="1"/>
            </p:cNvSpPr>
            <p:nvPr/>
          </p:nvSpPr>
          <p:spPr bwMode="auto">
            <a:xfrm>
              <a:off x="1326967" y="5246721"/>
              <a:ext cx="2219567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Frutiger 55 Roman"/>
                  <a:ea typeface="-윤고딕120"/>
                  <a:cs typeface="-윤고딕120"/>
                </a:defRPr>
              </a:lvl9pPr>
            </a:lstStyle>
            <a:p>
              <a:pPr algn="just" eaLnBrk="1" fontAlgn="base" latinLnBrk="1" hangingPunct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kumimoji="1" lang="en-US" altLang="ko-KR" sz="1400" b="1" kern="1200" dirty="0">
                  <a:solidFill>
                    <a:srgbClr val="002060"/>
                  </a:solidFill>
                  <a:latin typeface="Segoe UI Semibold" pitchFamily="34" charset="0"/>
                  <a:ea typeface="굴림" pitchFamily="50" charset="-127"/>
                  <a:cs typeface="Segoe UI Semibold" pitchFamily="34" charset="0"/>
                </a:rPr>
                <a:t>C3 – IBF Issuances and verification of model performances</a:t>
              </a:r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610018" y="4340681"/>
              <a:ext cx="322735" cy="61815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kumimoji="1" lang="en-US" sz="1800" kern="1200">
                <a:solidFill>
                  <a:prstClr val="white"/>
                </a:solidFill>
              </a:endParaRPr>
            </a:p>
          </p:txBody>
        </p:sp>
        <p:pic>
          <p:nvPicPr>
            <p:cNvPr id="16" name="image1.pn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3774030" y="2814616"/>
              <a:ext cx="1328503" cy="774878"/>
            </a:xfrm>
            <a:prstGeom prst="rect">
              <a:avLst/>
            </a:prstGeom>
            <a:ln/>
          </p:spPr>
        </p:pic>
        <p:pic>
          <p:nvPicPr>
            <p:cNvPr id="17" name="image9.png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3583853" y="4050051"/>
              <a:ext cx="744857" cy="798061"/>
            </a:xfrm>
            <a:prstGeom prst="rect">
              <a:avLst/>
            </a:prstGeom>
            <a:ln/>
          </p:spPr>
        </p:pic>
        <p:pic>
          <p:nvPicPr>
            <p:cNvPr id="18" name="image13.png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4375166" y="4022467"/>
              <a:ext cx="744857" cy="798061"/>
            </a:xfrm>
            <a:prstGeom prst="rect">
              <a:avLst/>
            </a:prstGeom>
            <a:ln/>
          </p:spPr>
        </p:pic>
        <p:grpSp>
          <p:nvGrpSpPr>
            <p:cNvPr id="20" name="Group 7"/>
            <p:cNvGrpSpPr/>
            <p:nvPr/>
          </p:nvGrpSpPr>
          <p:grpSpPr>
            <a:xfrm>
              <a:off x="3487844" y="5064135"/>
              <a:ext cx="1632182" cy="724972"/>
              <a:chOff x="2627784" y="5301208"/>
              <a:chExt cx="1224136" cy="724972"/>
            </a:xfrm>
          </p:grpSpPr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627784" y="5331638"/>
                <a:ext cx="589052" cy="6945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0" name="Picture 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262863" y="5301208"/>
                <a:ext cx="589057" cy="721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21" name="Picture 2" descr="https://scontent.fmnl6-2.fna.fbcdn.net/v/t1.15752-0/p280x280/124587769_2717101128605161_4659263819937247120_n.png?_nc_cat=108&amp;ccb=2&amp;_nc_sid=ae9488&amp;_nc_ohc=qWiZ_J993OMAX_66qcB&amp;_nc_oc=AQldfOSdh9K8hMxIDsdR8Um8_MhXoJXOM9YKXLdmuuZnIE-VVPezQTTv1p1CQuWb08g&amp;_nc_ht=scontent.fmnl6-2.fna&amp;oh=a3fc706b1ff679e5542454788ac60d8e&amp;oe=5FE1A27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681233" y="3033788"/>
              <a:ext cx="1541721" cy="1510592"/>
            </a:xfrm>
            <a:prstGeom prst="rect">
              <a:avLst/>
            </a:prstGeom>
            <a:noFill/>
          </p:spPr>
        </p:pic>
        <p:grpSp>
          <p:nvGrpSpPr>
            <p:cNvPr id="22" name="Group 83"/>
            <p:cNvGrpSpPr/>
            <p:nvPr/>
          </p:nvGrpSpPr>
          <p:grpSpPr>
            <a:xfrm>
              <a:off x="5655261" y="4641746"/>
              <a:ext cx="1531088" cy="1360967"/>
              <a:chOff x="5724295" y="4676799"/>
              <a:chExt cx="1531088" cy="1360967"/>
            </a:xfrm>
          </p:grpSpPr>
          <p:pic>
            <p:nvPicPr>
              <p:cNvPr id="37" name="Google Shape;424;p23"/>
              <p:cNvPicPr preferRelativeResize="0"/>
              <p:nvPr/>
            </p:nvPicPr>
            <p:blipFill rotWithShape="1">
              <a:blip r:embed="rId9" cstate="print">
                <a:alphaModFix/>
              </a:blip>
              <a:srcRect/>
              <a:stretch/>
            </p:blipFill>
            <p:spPr>
              <a:xfrm>
                <a:off x="5724295" y="4676799"/>
                <a:ext cx="1531088" cy="136096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6293685" y="4919635"/>
                <a:ext cx="32573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PH" sz="2000" dirty="0">
                    <a:solidFill>
                      <a:schemeClr val="tx1"/>
                    </a:solidFill>
                  </a:rPr>
                  <a:t>√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7910036" y="2143116"/>
              <a:ext cx="39002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PH" sz="16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Finalize and issue /update warning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4133" y="2090314"/>
              <a:ext cx="35831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PH" sz="16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Forecast of Severe Weather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411385" y="2214554"/>
              <a:ext cx="20411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PH" sz="16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Consult with </a:t>
              </a:r>
            </a:p>
            <a:p>
              <a:pPr algn="ctr"/>
              <a:r>
                <a:rPr lang="en-PH" sz="16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Stakeholders</a:t>
              </a:r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4880760" y="2071678"/>
              <a:ext cx="712380" cy="78298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23174" y="1071546"/>
              <a:ext cx="2571767" cy="58477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PH" sz="16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Monitor Weather </a:t>
              </a:r>
            </a:p>
            <a:p>
              <a:pPr algn="ctr"/>
              <a:r>
                <a:rPr lang="en-PH" sz="16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forecast and impacts</a:t>
              </a:r>
            </a:p>
          </p:txBody>
        </p:sp>
        <p:sp>
          <p:nvSpPr>
            <p:cNvPr id="31" name="Bent-Up Arrow 30"/>
            <p:cNvSpPr/>
            <p:nvPr/>
          </p:nvSpPr>
          <p:spPr>
            <a:xfrm rot="16200000">
              <a:off x="6881023" y="-1500223"/>
              <a:ext cx="642942" cy="5929356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grpSp>
          <p:nvGrpSpPr>
            <p:cNvPr id="33" name="Group 29"/>
            <p:cNvGrpSpPr/>
            <p:nvPr/>
          </p:nvGrpSpPr>
          <p:grpSpPr>
            <a:xfrm>
              <a:off x="2612835" y="6227064"/>
              <a:ext cx="7615957" cy="490845"/>
              <a:chOff x="1959623" y="6227063"/>
              <a:chExt cx="5711961" cy="490845"/>
            </a:xfrm>
          </p:grpSpPr>
          <p:sp>
            <p:nvSpPr>
              <p:cNvPr id="34" name="Down Arrow Callout 33"/>
              <p:cNvSpPr/>
              <p:nvPr/>
            </p:nvSpPr>
            <p:spPr>
              <a:xfrm flipH="1">
                <a:off x="7436753" y="6332408"/>
                <a:ext cx="234830" cy="347653"/>
              </a:xfrm>
              <a:prstGeom prst="downArrowCallout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Up Arrow 34"/>
              <p:cNvSpPr/>
              <p:nvPr/>
            </p:nvSpPr>
            <p:spPr>
              <a:xfrm>
                <a:off x="4665093" y="6228564"/>
                <a:ext cx="554561" cy="375549"/>
              </a:xfrm>
              <a:prstGeom prst="upArrow">
                <a:avLst>
                  <a:gd name="adj1" fmla="val 42672"/>
                  <a:gd name="adj2" fmla="val 50000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Bent-Up Arrow 35"/>
              <p:cNvSpPr/>
              <p:nvPr/>
            </p:nvSpPr>
            <p:spPr>
              <a:xfrm flipH="1">
                <a:off x="1959623" y="6227063"/>
                <a:ext cx="5711961" cy="490845"/>
              </a:xfrm>
              <a:prstGeom prst="bentUpArrow">
                <a:avLst>
                  <a:gd name="adj1" fmla="val 45050"/>
                  <a:gd name="adj2" fmla="val 50000"/>
                  <a:gd name="adj3" fmla="val 23329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Feedback/Evaluation Mechanism</a:t>
                </a:r>
              </a:p>
            </p:txBody>
          </p:sp>
        </p:grpSp>
      </p:grpSp>
      <p:sp>
        <p:nvSpPr>
          <p:cNvPr id="47" name="Rectangle 46"/>
          <p:cNvSpPr/>
          <p:nvPr/>
        </p:nvSpPr>
        <p:spPr>
          <a:xfrm>
            <a:off x="3" y="285728"/>
            <a:ext cx="101321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Developmental Activities – </a:t>
            </a: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Phenomenon</a:t>
            </a:r>
            <a:endParaRPr kumimoji="0" lang="en-US" altLang="ko-KR" sz="20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24033" y="2857496"/>
            <a:ext cx="192090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990888" y="2857496"/>
            <a:ext cx="189079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" name="Right Arrow 48"/>
          <p:cNvSpPr/>
          <p:nvPr/>
        </p:nvSpPr>
        <p:spPr>
          <a:xfrm rot="5400000" flipV="1">
            <a:off x="2630464" y="1607332"/>
            <a:ext cx="285751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2" name="Right Arrow 51"/>
          <p:cNvSpPr/>
          <p:nvPr/>
        </p:nvSpPr>
        <p:spPr>
          <a:xfrm>
            <a:off x="7381090" y="2143116"/>
            <a:ext cx="712380" cy="7829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48" name="Picture 23" descr="Typhoon PNG Clipart | PNG All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024296" y="214290"/>
            <a:ext cx="1139770" cy="78581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95783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" y="5949285"/>
            <a:ext cx="2121601" cy="866775"/>
          </a:xfrm>
          <a:prstGeom prst="rect">
            <a:avLst/>
          </a:prstGeom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50" r="11"/>
          <a:stretch>
            <a:fillRect/>
          </a:stretch>
        </p:blipFill>
        <p:spPr>
          <a:xfrm>
            <a:off x="2666182" y="2040898"/>
            <a:ext cx="9452793" cy="310261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" y="285728"/>
            <a:ext cx="90485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Developmental Activities – </a:t>
            </a: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Publicize</a:t>
            </a:r>
            <a:endParaRPr kumimoji="0" lang="en-US" altLang="ko-KR" sz="20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480" y="1300504"/>
            <a:ext cx="1980000" cy="2700000"/>
          </a:xfrm>
          <a:prstGeom prst="rect">
            <a:avLst/>
          </a:prstGeom>
          <a:noFill/>
          <a:ln w="127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480" y="4015148"/>
            <a:ext cx="1980000" cy="2700000"/>
          </a:xfrm>
          <a:prstGeom prst="rect">
            <a:avLst/>
          </a:prstGeom>
          <a:noFill/>
          <a:ln w="127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Picture 25" descr="Color communication icons Royalty Free Vector Image"/>
          <p:cNvPicPr>
            <a:picLocks noChangeAspect="1" noChangeArrowheads="1"/>
          </p:cNvPicPr>
          <p:nvPr/>
        </p:nvPicPr>
        <p:blipFill>
          <a:blip r:embed="rId6" cstate="print"/>
          <a:srcRect b="7562"/>
          <a:stretch>
            <a:fillRect/>
          </a:stretch>
        </p:blipFill>
        <p:spPr bwMode="auto">
          <a:xfrm>
            <a:off x="9167040" y="214290"/>
            <a:ext cx="743837" cy="785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578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" y="5949285"/>
            <a:ext cx="2121601" cy="8667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" y="285728"/>
            <a:ext cx="90485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Developmental Activities – </a:t>
            </a: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Publicize</a:t>
            </a:r>
            <a:endParaRPr kumimoji="0" lang="en-US" altLang="ko-KR" sz="20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65854" y="1643050"/>
          <a:ext cx="11858707" cy="423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6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46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64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PH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RESPONSE MATRIX: RAINFALL (Suggested)</a:t>
                      </a:r>
                      <a:endParaRPr lang="en-US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PH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Very Low – No Action</a:t>
                      </a:r>
                      <a:endParaRPr lang="en-US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Low – Be</a:t>
                      </a:r>
                      <a:r>
                        <a:rPr lang="en-PH" b="1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Aware</a:t>
                      </a:r>
                      <a:endParaRPr lang="en-US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Medium – Be Prepared</a:t>
                      </a:r>
                      <a:endParaRPr lang="en-US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High – Take Action</a:t>
                      </a:r>
                      <a:endParaRPr lang="en-US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PH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The NMHS will continue</a:t>
                      </a:r>
                      <a:r>
                        <a:rPr lang="en-PH" sz="16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to </a:t>
                      </a:r>
                    </a:p>
                    <a:p>
                      <a:r>
                        <a:rPr lang="en-PH" sz="16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monitor for any changing </a:t>
                      </a:r>
                    </a:p>
                    <a:p>
                      <a:r>
                        <a:rPr lang="en-PH" sz="16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weather conditions</a:t>
                      </a:r>
                      <a:endParaRPr lang="en-US" sz="16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buFont typeface="Arial" pitchFamily="34" charset="0"/>
                        <a:buChar char="•"/>
                      </a:pPr>
                      <a:r>
                        <a:rPr lang="en-PH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Be aware of flooding and stay </a:t>
                      </a:r>
                    </a:p>
                    <a:p>
                      <a:pPr marL="177800" indent="-177800">
                        <a:spcAft>
                          <a:spcPts val="600"/>
                        </a:spcAft>
                        <a:buFont typeface="Arial" pitchFamily="34" charset="0"/>
                        <a:buNone/>
                      </a:pPr>
                      <a:r>
                        <a:rPr lang="en-PH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out of</a:t>
                      </a:r>
                      <a:r>
                        <a:rPr lang="en-PH" sz="16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flood waters.</a:t>
                      </a:r>
                    </a:p>
                    <a:p>
                      <a:pPr marL="177800" indent="-177800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PH" sz="16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Evaluate inventory of                emergency supplies (food, water, medical supplies)</a:t>
                      </a:r>
                      <a:r>
                        <a:rPr lang="en-US" sz="16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; restock       supplies as needed.</a:t>
                      </a:r>
                    </a:p>
                    <a:p>
                      <a:pPr marL="177800" indent="-17780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PH" sz="16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Monitor roads and properties for</a:t>
                      </a:r>
                    </a:p>
                    <a:p>
                      <a:pPr marL="177800" indent="-177800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PH" sz="16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localized flooding and possible </a:t>
                      </a:r>
                    </a:p>
                    <a:p>
                      <a:pPr marL="177800" indent="-177800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PH" sz="16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traffic and public transportation disruptions.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PH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Be aware of flooding and </a:t>
                      </a:r>
                    </a:p>
                    <a:p>
                      <a:pPr marL="177800" indent="-177800">
                        <a:spcAft>
                          <a:spcPts val="600"/>
                        </a:spcAft>
                        <a:buFont typeface="Arial" pitchFamily="34" charset="0"/>
                        <a:buNone/>
                      </a:pPr>
                      <a:r>
                        <a:rPr lang="en-PH" sz="16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stay out of</a:t>
                      </a:r>
                      <a:r>
                        <a:rPr lang="en-PH" sz="16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flood waters.</a:t>
                      </a:r>
                    </a:p>
                    <a:p>
                      <a:pPr marL="177800" indent="-177800">
                        <a:spcAft>
                          <a:spcPts val="600"/>
                        </a:spcAft>
                        <a:buFont typeface="Arial" pitchFamily="34" charset="0"/>
                        <a:buChar char="•"/>
                      </a:pPr>
                      <a:r>
                        <a:rPr lang="en-PH" sz="16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Check emergency supplies , purchase additional supplies if needed, fill gas tanks, etc.</a:t>
                      </a:r>
                    </a:p>
                    <a:p>
                      <a:pPr marL="177800" indent="-17780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PH" sz="16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Be prepared for localized </a:t>
                      </a:r>
                    </a:p>
                    <a:p>
                      <a:pPr marL="177800" indent="-177800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PH" sz="16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flooding of roads and properties in low lying areas and</a:t>
                      </a:r>
                    </a:p>
                    <a:p>
                      <a:pPr marL="177800" indent="-177800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PH" sz="16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land slippages that could </a:t>
                      </a:r>
                    </a:p>
                    <a:p>
                      <a:pPr marL="177800" indent="-177800">
                        <a:spcAft>
                          <a:spcPts val="600"/>
                        </a:spcAft>
                        <a:buFont typeface="Arial" pitchFamily="34" charset="0"/>
                        <a:buNone/>
                      </a:pPr>
                      <a:r>
                        <a:rPr lang="en-PH" sz="16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block roads.</a:t>
                      </a:r>
                    </a:p>
                    <a:p>
                      <a:pPr marL="177800" indent="-177800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PH" sz="16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Prepare possible delays or</a:t>
                      </a:r>
                    </a:p>
                    <a:p>
                      <a:pPr marL="177800" indent="-177800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PH" sz="16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cancellation of public trans-</a:t>
                      </a:r>
                    </a:p>
                    <a:p>
                      <a:pPr marL="177800" indent="-177800">
                        <a:spcAft>
                          <a:spcPts val="600"/>
                        </a:spcAft>
                        <a:buFont typeface="Arial" pitchFamily="34" charset="0"/>
                        <a:buNone/>
                      </a:pPr>
                      <a:r>
                        <a:rPr lang="en-PH" sz="16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</a:t>
                      </a:r>
                      <a:r>
                        <a:rPr lang="en-PH" sz="1600" baseline="0" dirty="0" err="1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portation</a:t>
                      </a:r>
                      <a:r>
                        <a:rPr lang="en-PH" sz="16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services.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indent="-1778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PH" sz="16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Stay out of flood waters and prepare to use emergency   supplies.</a:t>
                      </a:r>
                    </a:p>
                    <a:p>
                      <a:pPr marL="177800" marR="0" indent="-1778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PH" sz="16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Avoid walking or driving       through moving waters and seek safer/higher ground.</a:t>
                      </a:r>
                    </a:p>
                    <a:p>
                      <a:pPr marL="177800" marR="0" indent="-1778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PH" sz="16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Don’t drive and stay off roads in flood prone areas.</a:t>
                      </a:r>
                    </a:p>
                    <a:p>
                      <a:pPr marL="177800" marR="0" indent="-17780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PH" sz="16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Plan to shelter in place in    non-flood areas.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endParaRPr lang="en-US" sz="16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25" descr="Color communication icons Royalty Free Vector Image"/>
          <p:cNvPicPr>
            <a:picLocks noChangeAspect="1" noChangeArrowheads="1"/>
          </p:cNvPicPr>
          <p:nvPr/>
        </p:nvPicPr>
        <p:blipFill>
          <a:blip r:embed="rId3" cstate="print"/>
          <a:srcRect b="7562"/>
          <a:stretch>
            <a:fillRect/>
          </a:stretch>
        </p:blipFill>
        <p:spPr bwMode="auto">
          <a:xfrm>
            <a:off x="9167040" y="214290"/>
            <a:ext cx="743837" cy="785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578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5" y="5949283"/>
            <a:ext cx="2121601" cy="86677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37290" y="2714620"/>
            <a:ext cx="3809488" cy="364333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ntagon 7"/>
          <p:cNvSpPr/>
          <p:nvPr/>
        </p:nvSpPr>
        <p:spPr>
          <a:xfrm>
            <a:off x="338733" y="1928802"/>
            <a:ext cx="3956051" cy="714380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hevron 8"/>
          <p:cNvSpPr/>
          <p:nvPr/>
        </p:nvSpPr>
        <p:spPr>
          <a:xfrm>
            <a:off x="3958866" y="1928802"/>
            <a:ext cx="4219788" cy="714380"/>
          </a:xfrm>
          <a:prstGeom prst="chevron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7827006" y="1928802"/>
            <a:ext cx="4219788" cy="714380"/>
          </a:xfrm>
          <a:prstGeom prst="chevron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442376" y="1928805"/>
            <a:ext cx="41318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800" b="1" dirty="0">
                <a:solidFill>
                  <a:srgbClr val="002060"/>
                </a:solidFill>
                <a:latin typeface="Segoe UI Semibold" pitchFamily="34" charset="0"/>
                <a:ea typeface="굴림" pitchFamily="50" charset="-127"/>
                <a:cs typeface="Segoe UI Semibold" pitchFamily="34" charset="0"/>
              </a:rPr>
              <a:t>Establishing Linkages &amp;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800" b="1" dirty="0">
                <a:solidFill>
                  <a:srgbClr val="002060"/>
                </a:solidFill>
                <a:latin typeface="Segoe UI Semibold" pitchFamily="34" charset="0"/>
                <a:ea typeface="굴림" pitchFamily="50" charset="-127"/>
                <a:cs typeface="Segoe UI Semibold" pitchFamily="34" charset="0"/>
              </a:rPr>
              <a:t>Team Organization</a:t>
            </a: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4031047" y="1928805"/>
            <a:ext cx="41318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800" b="1" dirty="0">
                <a:solidFill>
                  <a:srgbClr val="002060"/>
                </a:solidFill>
                <a:latin typeface="Segoe UI Semibold" pitchFamily="34" charset="0"/>
                <a:ea typeface="굴림" pitchFamily="50" charset="-127"/>
                <a:cs typeface="Segoe UI Semibold" pitchFamily="34" charset="0"/>
              </a:rPr>
              <a:t>Risk Analysis &amp;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800" b="1" dirty="0">
                <a:solidFill>
                  <a:srgbClr val="002060"/>
                </a:solidFill>
                <a:latin typeface="Segoe UI Semibold" pitchFamily="34" charset="0"/>
                <a:ea typeface="굴림" pitchFamily="50" charset="-127"/>
                <a:cs typeface="Segoe UI Semibold" pitchFamily="34" charset="0"/>
              </a:rPr>
              <a:t> IBF Forecast and Warning </a:t>
            </a: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899186" y="1928805"/>
            <a:ext cx="41318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Frutiger 55 Roman"/>
                <a:ea typeface="-윤고딕120"/>
                <a:cs typeface="-윤고딕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800" b="1" dirty="0">
                <a:solidFill>
                  <a:srgbClr val="002060"/>
                </a:solidFill>
                <a:latin typeface="Segoe UI Semibold" pitchFamily="34" charset="0"/>
                <a:ea typeface="굴림" pitchFamily="50" charset="-127"/>
                <a:cs typeface="Segoe UI Semibold" pitchFamily="34" charset="0"/>
              </a:rPr>
              <a:t>Identifying Challenges, Benefits &amp; Way Forward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9679" y="3080566"/>
            <a:ext cx="3868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Wingdings" pitchFamily="2" charset="2"/>
              <a:buChar char="ü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Communication with IBF Partners in </a:t>
            </a:r>
          </a:p>
          <a:p>
            <a:pPr marL="180975" indent="-180975"/>
            <a:r>
              <a:rPr lang="en-US" sz="1600" dirty="0">
                <a:latin typeface="Arial" pitchFamily="34" charset="0"/>
                <a:cs typeface="Arial" pitchFamily="34" charset="0"/>
              </a:rPr>
              <a:t>   Cebu (PDRRMO, MDRRMOs, etc) </a:t>
            </a:r>
          </a:p>
          <a:p>
            <a:pPr marL="180975" indent="-180975"/>
            <a:r>
              <a:rPr lang="en-US" sz="1600" dirty="0">
                <a:latin typeface="Arial" pitchFamily="34" charset="0"/>
                <a:cs typeface="Arial" pitchFamily="34" charset="0"/>
              </a:rPr>
              <a:t>    and other critical partners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152" y="4000504"/>
            <a:ext cx="360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Wingdings" pitchFamily="2" charset="2"/>
              <a:buChar char="ü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 Communication with Regional </a:t>
            </a:r>
          </a:p>
          <a:p>
            <a:pPr marL="180975" indent="-180975"/>
            <a:r>
              <a:rPr lang="en-US" sz="1600" dirty="0">
                <a:latin typeface="Arial" pitchFamily="34" charset="0"/>
                <a:cs typeface="Arial" pitchFamily="34" charset="0"/>
              </a:rPr>
              <a:t>     Forecasters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8728" y="4643446"/>
            <a:ext cx="360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Wingdings" pitchFamily="2" charset="2"/>
              <a:buChar char="ü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 Creation of Group Chat for easy </a:t>
            </a:r>
          </a:p>
          <a:p>
            <a:pPr marL="180975" indent="-180975"/>
            <a:r>
              <a:rPr lang="en-US" sz="1600" dirty="0">
                <a:latin typeface="Arial" pitchFamily="34" charset="0"/>
                <a:cs typeface="Arial" pitchFamily="34" charset="0"/>
              </a:rPr>
              <a:t>     interaction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8728" y="5286388"/>
            <a:ext cx="360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Wingdings" pitchFamily="2" charset="2"/>
              <a:buChar char="ü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 Roles and Responsibilities of </a:t>
            </a:r>
          </a:p>
          <a:p>
            <a:pPr marL="180975" indent="-180975"/>
            <a:r>
              <a:rPr lang="en-US" sz="1600" dirty="0">
                <a:latin typeface="Arial" pitchFamily="34" charset="0"/>
                <a:cs typeface="Arial" pitchFamily="34" charset="0"/>
              </a:rPr>
              <a:t>     Focal Persons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089698" y="2714620"/>
            <a:ext cx="3809488" cy="364333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298769" y="3080563"/>
            <a:ext cx="3868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Wingdings" pitchFamily="2" charset="2"/>
              <a:buChar char="ü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Risk Map of Cebu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98769" y="3779554"/>
            <a:ext cx="3604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Wingdings" pitchFamily="2" charset="2"/>
              <a:buChar char="ü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 Drafted Impact Tables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98769" y="4143380"/>
            <a:ext cx="3604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Wingdings" pitchFamily="2" charset="2"/>
              <a:buChar char="ü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Analysis of Risk Matrix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98769" y="4857760"/>
            <a:ext cx="3604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Wingdings" pitchFamily="2" charset="2"/>
              <a:buChar char="ü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 IBF Warning Flow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987098" y="2714620"/>
            <a:ext cx="3809488" cy="36433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156421" y="4357694"/>
            <a:ext cx="3868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Wingdings" pitchFamily="2" charset="2"/>
              <a:buChar char="ü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Conduct more case studies/ </a:t>
            </a:r>
          </a:p>
          <a:p>
            <a:pPr marL="180975" indent="-180975"/>
            <a:r>
              <a:rPr lang="en-US" sz="1600" dirty="0">
                <a:latin typeface="Arial" pitchFamily="34" charset="0"/>
                <a:cs typeface="Arial" pitchFamily="34" charset="0"/>
              </a:rPr>
              <a:t>     Pilot Testing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56422" y="5000636"/>
            <a:ext cx="360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Wingdings" pitchFamily="2" charset="2"/>
              <a:buChar char="ü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 Continuous refinement of impact </a:t>
            </a:r>
          </a:p>
          <a:p>
            <a:pPr marL="180975" indent="-180975"/>
            <a:r>
              <a:rPr lang="en-US" sz="1600" dirty="0">
                <a:latin typeface="Arial" pitchFamily="34" charset="0"/>
                <a:cs typeface="Arial" pitchFamily="34" charset="0"/>
              </a:rPr>
              <a:t>     tables, SOPs, etc.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98769" y="3429000"/>
            <a:ext cx="3604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Wingdings" pitchFamily="2" charset="2"/>
              <a:buChar char="ü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 Probabilistic Forecasting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98769" y="5208314"/>
            <a:ext cx="3604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Wingdings" pitchFamily="2" charset="2"/>
              <a:buChar char="ü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Warning Dissemination Protocol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98769" y="4493934"/>
            <a:ext cx="3604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Wingdings" pitchFamily="2" charset="2"/>
              <a:buChar char="ü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IBF Visualization &amp; Platform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156421" y="2936554"/>
            <a:ext cx="3868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Wingdings" pitchFamily="2" charset="2"/>
              <a:buChar char="ü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Issues arising from the pilot testing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156422" y="3643314"/>
            <a:ext cx="3604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Wingdings" pitchFamily="2" charset="2"/>
              <a:buChar char="ü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Feedback mechanisms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156422" y="4000504"/>
            <a:ext cx="3604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Wingdings" pitchFamily="2" charset="2"/>
              <a:buChar char="ü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Preparation of Assessment Report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156422" y="3304760"/>
            <a:ext cx="3604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Wingdings" pitchFamily="2" charset="2"/>
              <a:buChar char="ü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Benefits derived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" y="285728"/>
            <a:ext cx="77179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PILOT TESTING: How we do it?</a:t>
            </a:r>
            <a:endParaRPr kumimoji="0" lang="en-US" altLang="ko-KR" sz="20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37422" y="1285860"/>
            <a:ext cx="923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kumimoji="1" lang="en-US" sz="1600" b="1" kern="1200" dirty="0">
                <a:solidFill>
                  <a:srgbClr val="C00000"/>
                </a:solidFill>
                <a:latin typeface="Inter" pitchFamily="34" charset="0"/>
                <a:ea typeface="Inter" pitchFamily="34" charset="0"/>
              </a:rPr>
              <a:t>Stage 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738387" y="1285860"/>
            <a:ext cx="918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kumimoji="1" lang="en-US" sz="1600" b="1" kern="1200" dirty="0">
                <a:solidFill>
                  <a:srgbClr val="C00000"/>
                </a:solidFill>
                <a:latin typeface="Inter" pitchFamily="34" charset="0"/>
                <a:ea typeface="Inter" pitchFamily="34" charset="0"/>
              </a:rPr>
              <a:t>Stage 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620152" y="1304496"/>
            <a:ext cx="925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kumimoji="1" lang="en-US" sz="1600" b="1" kern="1200" dirty="0">
                <a:solidFill>
                  <a:srgbClr val="C00000"/>
                </a:solidFill>
                <a:latin typeface="Inter" pitchFamily="34" charset="0"/>
                <a:ea typeface="Inter" pitchFamily="34" charset="0"/>
              </a:rPr>
              <a:t>Stage 3</a:t>
            </a:r>
          </a:p>
        </p:txBody>
      </p:sp>
      <p:pic>
        <p:nvPicPr>
          <p:cNvPr id="45" name="Picture 2" descr="Community people organization logo icon template Vector Image"/>
          <p:cNvPicPr>
            <a:picLocks noChangeAspect="1" noChangeArrowheads="1"/>
          </p:cNvPicPr>
          <p:nvPr/>
        </p:nvPicPr>
        <p:blipFill>
          <a:blip r:embed="rId3" cstate="print"/>
          <a:srcRect l="29367" t="25077" r="29383" b="34645"/>
          <a:stretch>
            <a:fillRect/>
          </a:stretch>
        </p:blipFill>
        <p:spPr bwMode="auto">
          <a:xfrm>
            <a:off x="2232380" y="1071546"/>
            <a:ext cx="745075" cy="785818"/>
          </a:xfrm>
          <a:prstGeom prst="rect">
            <a:avLst/>
          </a:prstGeom>
          <a:noFill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 cstate="print"/>
          <a:srcRect l="4017" r="7981"/>
          <a:stretch>
            <a:fillRect/>
          </a:stretch>
        </p:blipFill>
        <p:spPr bwMode="auto">
          <a:xfrm>
            <a:off x="5809621" y="1108236"/>
            <a:ext cx="1285717" cy="74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6" descr="3d running businessman with red rising arrow over white background — Stock  Photo © 3dconceptsman #12629932"/>
          <p:cNvPicPr>
            <a:picLocks noChangeAspect="1" noChangeArrowheads="1"/>
          </p:cNvPicPr>
          <p:nvPr/>
        </p:nvPicPr>
        <p:blipFill>
          <a:blip r:embed="rId5" cstate="print"/>
          <a:srcRect l="10400" t="7031" r="11963" b="8008"/>
          <a:stretch>
            <a:fillRect/>
          </a:stretch>
        </p:blipFill>
        <p:spPr bwMode="auto">
          <a:xfrm>
            <a:off x="9687771" y="1000108"/>
            <a:ext cx="1050905" cy="862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067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8" grpId="0" animBg="1"/>
      <p:bldP spid="9" grpId="0" animBg="1"/>
      <p:bldP spid="10" grpId="0" animBg="1"/>
      <p:bldP spid="11" grpId="0"/>
      <p:bldP spid="13" grpId="0"/>
      <p:bldP spid="14" grpId="0"/>
      <p:bldP spid="15" grpId="0"/>
      <p:bldP spid="16" grpId="0"/>
      <p:bldP spid="17" grpId="0"/>
      <p:bldP spid="19" grpId="0"/>
      <p:bldP spid="22" grpId="0" animBg="1"/>
      <p:bldP spid="23" grpId="0"/>
      <p:bldP spid="24" grpId="0"/>
      <p:bldP spid="25" grpId="0"/>
      <p:bldP spid="26" grpId="0"/>
      <p:bldP spid="27" grpId="0" animBg="1"/>
      <p:bldP spid="28" grpId="0"/>
      <p:bldP spid="29" grpId="0"/>
      <p:bldP spid="32" grpId="0"/>
      <p:bldP spid="33" grpId="0"/>
      <p:bldP spid="34" grpId="0"/>
      <p:bldP spid="35" grpId="0"/>
      <p:bldP spid="37" grpId="0"/>
      <p:bldP spid="38" grpId="0"/>
      <p:bldP spid="40" grpId="0"/>
      <p:bldP spid="42" grpId="0"/>
      <p:bldP spid="43" grpId="0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" y="5949285"/>
            <a:ext cx="2121601" cy="8667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" y="285728"/>
            <a:ext cx="94386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PILOT TESTING: How do we evaluate?</a:t>
            </a:r>
            <a:endParaRPr kumimoji="0" lang="en-US" altLang="ko-KR" sz="20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" name="Picture 2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728" y="4286258"/>
            <a:ext cx="1800000" cy="2520000"/>
          </a:xfrm>
          <a:prstGeom prst="rect">
            <a:avLst/>
          </a:prstGeom>
          <a:noFill/>
          <a:ln w="127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" name="Picture 3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66116" y="4286256"/>
            <a:ext cx="1800000" cy="2520000"/>
          </a:xfrm>
          <a:prstGeom prst="rect">
            <a:avLst/>
          </a:prstGeom>
          <a:noFill/>
          <a:ln w="127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" name="Picture 6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" b="22442"/>
          <a:stretch/>
        </p:blipFill>
        <p:spPr>
          <a:xfrm>
            <a:off x="9375072" y="4643446"/>
            <a:ext cx="2160000" cy="1928826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333333"/>
            </a:outerShdw>
          </a:effectLst>
        </p:spPr>
      </p:pic>
      <p:pic>
        <p:nvPicPr>
          <p:cNvPr id="8" name="Picture 7"/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" b="21413"/>
          <a:stretch/>
        </p:blipFill>
        <p:spPr>
          <a:xfrm>
            <a:off x="7145362" y="4643446"/>
            <a:ext cx="2160000" cy="200026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333333"/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-1" y="1049523"/>
            <a:ext cx="12190413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PH" b="1" dirty="0">
                <a:latin typeface="Arial" pitchFamily="34" charset="0"/>
                <a:ea typeface="Tahoma" pitchFamily="34" charset="0"/>
                <a:cs typeface="Arial" pitchFamily="34" charset="0"/>
              </a:rPr>
              <a:t>Severe Wind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69938" y="1428738"/>
            <a:ext cx="1980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PH" b="1" dirty="0"/>
              <a:t>Quezon City</a:t>
            </a:r>
          </a:p>
        </p:txBody>
      </p:sp>
      <p:pic>
        <p:nvPicPr>
          <p:cNvPr id="11" name="Picture 10"/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" b="17609"/>
          <a:stretch/>
        </p:blipFill>
        <p:spPr>
          <a:xfrm>
            <a:off x="9435933" y="1721834"/>
            <a:ext cx="2160000" cy="213579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333333"/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259961" y="1428738"/>
            <a:ext cx="1980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PH" b="1" dirty="0"/>
              <a:t>Makati City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98500" y="4264233"/>
            <a:ext cx="1980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PH" b="1" dirty="0"/>
              <a:t>Quezon City</a:t>
            </a:r>
          </a:p>
        </p:txBody>
      </p:sp>
      <p:pic>
        <p:nvPicPr>
          <p:cNvPr id="14" name="Picture 13"/>
          <p:cNvPicPr preferRelativeResize="0"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0" b="17511"/>
          <a:stretch/>
        </p:blipFill>
        <p:spPr>
          <a:xfrm>
            <a:off x="7219273" y="1721836"/>
            <a:ext cx="2160000" cy="2124307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333333"/>
            </a:outerShdw>
          </a:effectLst>
        </p:spPr>
      </p:pic>
      <p:pic>
        <p:nvPicPr>
          <p:cNvPr id="15" name="Picture 14"/>
          <p:cNvPicPr preferRelativeResize="0"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" t="3996" b="17187"/>
          <a:stretch/>
        </p:blipFill>
        <p:spPr>
          <a:xfrm>
            <a:off x="5021129" y="1721834"/>
            <a:ext cx="2034422" cy="2124308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333333"/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175872" y="4268761"/>
            <a:ext cx="1980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PH" b="1" dirty="0"/>
              <a:t>Makati City</a:t>
            </a:r>
          </a:p>
        </p:txBody>
      </p:sp>
      <p:pic>
        <p:nvPicPr>
          <p:cNvPr id="17" name="Picture 16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8" b="21324"/>
          <a:stretch/>
        </p:blipFill>
        <p:spPr>
          <a:xfrm>
            <a:off x="4808969" y="4714884"/>
            <a:ext cx="2160000" cy="200026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333333"/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" y="3929068"/>
            <a:ext cx="12190413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PH" sz="1400" b="1" dirty="0">
                <a:latin typeface="Arial" pitchFamily="34" charset="0"/>
                <a:ea typeface="Tahoma" pitchFamily="34" charset="0"/>
                <a:cs typeface="Arial" pitchFamily="34" charset="0"/>
              </a:rPr>
              <a:t>Heavy Rainfall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82878" y="4268761"/>
            <a:ext cx="1980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PH" b="1" dirty="0" err="1"/>
              <a:t>Malabon</a:t>
            </a:r>
            <a:r>
              <a:rPr lang="en-PH" b="1" dirty="0"/>
              <a:t> City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29559" y="1428738"/>
            <a:ext cx="1947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PH" b="1" dirty="0" err="1"/>
              <a:t>Malabon</a:t>
            </a:r>
            <a:r>
              <a:rPr lang="en-PH" b="1" dirty="0"/>
              <a:t> City</a:t>
            </a:r>
          </a:p>
        </p:txBody>
      </p:sp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8728" y="1357298"/>
            <a:ext cx="1800000" cy="2520000"/>
          </a:xfrm>
          <a:prstGeom prst="rect">
            <a:avLst/>
          </a:prstGeom>
          <a:noFill/>
          <a:ln w="127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66116" y="1357298"/>
            <a:ext cx="1800000" cy="2520000"/>
          </a:xfrm>
          <a:prstGeom prst="rect">
            <a:avLst/>
          </a:prstGeom>
          <a:noFill/>
          <a:ln w="127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95783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" y="5949285"/>
            <a:ext cx="2121601" cy="8667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" y="285728"/>
            <a:ext cx="94386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PILOT TESTING: How do we evaluate?</a:t>
            </a:r>
            <a:endParaRPr kumimoji="0" lang="en-US" altLang="ko-KR" sz="20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414" y="1071548"/>
            <a:ext cx="5500726" cy="3077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PH" sz="1400" b="1" dirty="0"/>
              <a:t>Flooding in Makati City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415" y="1475317"/>
            <a:ext cx="5477749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/>
          <p:cNvPicPr preferRelativeResize="0">
            <a:picLocks noChangeArrowheads="1"/>
          </p:cNvPicPr>
          <p:nvPr/>
        </p:nvPicPr>
        <p:blipFill>
          <a:blip r:embed="rId4" cstate="print"/>
          <a:srcRect l="12661" r="9839" b="8943"/>
          <a:stretch>
            <a:fillRect/>
          </a:stretch>
        </p:blipFill>
        <p:spPr bwMode="auto">
          <a:xfrm>
            <a:off x="5678412" y="3500438"/>
            <a:ext cx="3060000" cy="2232000"/>
          </a:xfrm>
          <a:prstGeom prst="rect">
            <a:avLst/>
          </a:prstGeom>
          <a:noFill/>
          <a:ln w="127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5" name="Picture 3" descr="C:\Users\RDTD-HTMIRDS-LORENZ\Downloads\IMG_20210112_192925.jpg"/>
          <p:cNvPicPr preferRelativeResize="0">
            <a:picLocks noChangeArrowheads="1"/>
          </p:cNvPicPr>
          <p:nvPr/>
        </p:nvPicPr>
        <p:blipFill>
          <a:blip r:embed="rId5" cstate="print"/>
          <a:srcRect l="5553" r="10059" b="9685"/>
          <a:stretch>
            <a:fillRect/>
          </a:stretch>
        </p:blipFill>
        <p:spPr bwMode="auto">
          <a:xfrm>
            <a:off x="8881288" y="3500438"/>
            <a:ext cx="3060000" cy="2232000"/>
          </a:xfrm>
          <a:prstGeom prst="rect">
            <a:avLst/>
          </a:prstGeom>
          <a:noFill/>
          <a:ln w="1270">
            <a:solidFill>
              <a:schemeClr val="accent2">
                <a:lumMod val="50000"/>
              </a:schemeClr>
            </a:solidFill>
          </a:ln>
        </p:spPr>
      </p:pic>
      <p:pic>
        <p:nvPicPr>
          <p:cNvPr id="26" name="Picture 5" descr="C:\Users\RDTD-HTMIRDS-LORENZ\Downloads\IMG_20210112_192935.jpg"/>
          <p:cNvPicPr preferRelativeResize="0">
            <a:picLocks noChangeArrowheads="1"/>
          </p:cNvPicPr>
          <p:nvPr/>
        </p:nvPicPr>
        <p:blipFill>
          <a:blip r:embed="rId6" cstate="print"/>
          <a:srcRect l="6286" t="2734" r="9277" b="9685"/>
          <a:stretch>
            <a:fillRect/>
          </a:stretch>
        </p:blipFill>
        <p:spPr bwMode="auto">
          <a:xfrm>
            <a:off x="7250048" y="1125562"/>
            <a:ext cx="3060000" cy="2232000"/>
          </a:xfrm>
          <a:prstGeom prst="rect">
            <a:avLst/>
          </a:prstGeom>
          <a:noFill/>
          <a:ln w="127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95783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" y="5949285"/>
            <a:ext cx="2121601" cy="8667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" y="285728"/>
            <a:ext cx="94386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PILOT TESTING: How do we evaluate?</a:t>
            </a:r>
            <a:endParaRPr kumimoji="0" lang="en-US" altLang="ko-KR" sz="20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414" y="1071548"/>
            <a:ext cx="5500726" cy="3077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PH" sz="1400" b="1" dirty="0"/>
              <a:t>Flooding in Marikina City</a:t>
            </a:r>
          </a:p>
        </p:txBody>
      </p:sp>
      <p:grpSp>
        <p:nvGrpSpPr>
          <p:cNvPr id="9" name="Group 14"/>
          <p:cNvGrpSpPr/>
          <p:nvPr/>
        </p:nvGrpSpPr>
        <p:grpSpPr>
          <a:xfrm>
            <a:off x="7952594" y="1500174"/>
            <a:ext cx="3857652" cy="2646266"/>
            <a:chOff x="2803982" y="703615"/>
            <a:chExt cx="3555695" cy="262096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35885" y="703615"/>
              <a:ext cx="3491890" cy="26209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803982" y="3109132"/>
              <a:ext cx="3555695" cy="21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Source : CNN (FB)</a:t>
              </a:r>
              <a:endParaRPr lang="en-PH" sz="800" dirty="0"/>
            </a:p>
          </p:txBody>
        </p:sp>
      </p:grpSp>
      <p:grpSp>
        <p:nvGrpSpPr>
          <p:cNvPr id="12" name="Group 24"/>
          <p:cNvGrpSpPr/>
          <p:nvPr/>
        </p:nvGrpSpPr>
        <p:grpSpPr>
          <a:xfrm>
            <a:off x="6666710" y="4429132"/>
            <a:ext cx="3514222" cy="2087679"/>
            <a:chOff x="7289801" y="3816145"/>
            <a:chExt cx="4109508" cy="274196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89801" y="3816145"/>
              <a:ext cx="4109508" cy="27382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8916535" y="6275141"/>
              <a:ext cx="2435087" cy="2829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PH" sz="800" dirty="0">
                  <a:solidFill>
                    <a:schemeClr val="bg1"/>
                  </a:solidFill>
                </a:rPr>
                <a:t>Source: Mark </a:t>
              </a:r>
              <a:r>
                <a:rPr lang="en-PH" sz="800" dirty="0" err="1">
                  <a:solidFill>
                    <a:schemeClr val="bg1"/>
                  </a:solidFill>
                </a:rPr>
                <a:t>Demayo</a:t>
              </a:r>
              <a:r>
                <a:rPr lang="en-PH" sz="800" dirty="0">
                  <a:solidFill>
                    <a:schemeClr val="bg1"/>
                  </a:solidFill>
                </a:rPr>
                <a:t>, ABS-CBN News</a:t>
              </a:r>
            </a:p>
          </p:txBody>
        </p:sp>
      </p:grpSp>
      <p:grpSp>
        <p:nvGrpSpPr>
          <p:cNvPr id="15" name="Group 26"/>
          <p:cNvGrpSpPr/>
          <p:nvPr/>
        </p:nvGrpSpPr>
        <p:grpSpPr>
          <a:xfrm>
            <a:off x="523042" y="4429133"/>
            <a:ext cx="3143272" cy="2331865"/>
            <a:chOff x="7518580" y="636019"/>
            <a:chExt cx="3880729" cy="2962245"/>
          </a:xfrm>
        </p:grpSpPr>
        <p:grpSp>
          <p:nvGrpSpPr>
            <p:cNvPr id="16" name="Group 22"/>
            <p:cNvGrpSpPr/>
            <p:nvPr/>
          </p:nvGrpSpPr>
          <p:grpSpPr>
            <a:xfrm>
              <a:off x="7518580" y="636973"/>
              <a:ext cx="3880729" cy="2961291"/>
              <a:chOff x="7518580" y="636973"/>
              <a:chExt cx="3880729" cy="2961291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529850" y="636973"/>
                <a:ext cx="3869459" cy="290209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7518580" y="3324578"/>
                <a:ext cx="1425156" cy="2736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PH" sz="800" dirty="0"/>
                  <a:t>Source: JD Ordonez</a:t>
                </a: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7529851" y="636019"/>
              <a:ext cx="3858189" cy="527821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2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PH" sz="1050" b="1" dirty="0" err="1">
                  <a:latin typeface="Segoe UI Historic" panose="020B0502040204020203" pitchFamily="34" charset="0"/>
                </a:rPr>
                <a:t>Dama</a:t>
              </a:r>
              <a:r>
                <a:rPr lang="en-PH" sz="1050" b="1" dirty="0">
                  <a:latin typeface="Segoe UI Historic" panose="020B0502040204020203" pitchFamily="34" charset="0"/>
                </a:rPr>
                <a:t> de </a:t>
              </a:r>
              <a:r>
                <a:rPr lang="en-PH" sz="1050" b="1" dirty="0" err="1">
                  <a:latin typeface="Segoe UI Historic" panose="020B0502040204020203" pitchFamily="34" charset="0"/>
                </a:rPr>
                <a:t>Noche</a:t>
              </a:r>
              <a:r>
                <a:rPr lang="en-PH" sz="1050" b="1" dirty="0">
                  <a:latin typeface="Segoe UI Historic" panose="020B0502040204020203" pitchFamily="34" charset="0"/>
                </a:rPr>
                <a:t> Street, </a:t>
              </a:r>
              <a:r>
                <a:rPr lang="en-PH" sz="1050" b="1" dirty="0" err="1">
                  <a:latin typeface="Segoe UI Historic" panose="020B0502040204020203" pitchFamily="34" charset="0"/>
                </a:rPr>
                <a:t>Twinville</a:t>
              </a:r>
              <a:r>
                <a:rPr lang="en-PH" sz="1050" b="1" dirty="0">
                  <a:latin typeface="Segoe UI Historic" panose="020B0502040204020203" pitchFamily="34" charset="0"/>
                </a:rPr>
                <a:t> Subdivision, Concepcion Uno, Marikina City</a:t>
              </a:r>
              <a:endParaRPr lang="en-PH" sz="1050" b="1" dirty="0"/>
            </a:p>
          </p:txBody>
        </p:sp>
      </p:grpSp>
      <p:grpSp>
        <p:nvGrpSpPr>
          <p:cNvPr id="20" name="Group 34"/>
          <p:cNvGrpSpPr/>
          <p:nvPr/>
        </p:nvGrpSpPr>
        <p:grpSpPr>
          <a:xfrm>
            <a:off x="3737752" y="4441529"/>
            <a:ext cx="2857520" cy="2307793"/>
            <a:chOff x="2384421" y="1168471"/>
            <a:chExt cx="3997219" cy="552668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24870" y="1204466"/>
              <a:ext cx="3956770" cy="5320027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2384421" y="6179213"/>
              <a:ext cx="1677507" cy="5159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PH" sz="800" dirty="0"/>
                <a:t>Source: </a:t>
              </a:r>
              <a:r>
                <a:rPr lang="en-PH" sz="800" dirty="0" err="1"/>
                <a:t>Presh</a:t>
              </a:r>
              <a:r>
                <a:rPr lang="en-PH" sz="800" dirty="0"/>
                <a:t> Ponce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424870" y="1168471"/>
              <a:ext cx="3956770" cy="62650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PH" sz="1100" b="1" dirty="0">
                  <a:latin typeface="Segoe UI Historic" panose="020B0502040204020203" pitchFamily="34" charset="0"/>
                </a:rPr>
                <a:t>Situation in </a:t>
              </a:r>
              <a:r>
                <a:rPr lang="en-PH" sz="1100" b="1" dirty="0" err="1">
                  <a:latin typeface="Segoe UI Historic" panose="020B0502040204020203" pitchFamily="34" charset="0"/>
                </a:rPr>
                <a:t>Tumana</a:t>
              </a:r>
              <a:r>
                <a:rPr lang="en-PH" sz="1100" b="1" dirty="0">
                  <a:latin typeface="Segoe UI Historic" panose="020B0502040204020203" pitchFamily="34" charset="0"/>
                </a:rPr>
                <a:t> Marikina City</a:t>
              </a:r>
              <a:endParaRPr lang="en-PH" sz="1100" b="1" dirty="0"/>
            </a:p>
          </p:txBody>
        </p:sp>
      </p:grp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414" y="1428739"/>
            <a:ext cx="7715304" cy="294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95783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852" y="6286520"/>
            <a:ext cx="164307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3" y="285728"/>
            <a:ext cx="42723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BENEFITS OF IBF</a:t>
            </a:r>
            <a:endParaRPr kumimoji="0" lang="en-US" altLang="ko-KR" sz="20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225" y="1071546"/>
            <a:ext cx="11382375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54354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852" y="6286520"/>
            <a:ext cx="164307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3" y="285728"/>
            <a:ext cx="42723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BENEFITS OF IBF</a:t>
            </a:r>
            <a:endParaRPr kumimoji="0" lang="en-US" altLang="ko-KR" sz="20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9194" y="1071546"/>
            <a:ext cx="10476738" cy="573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54354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852" y="6286520"/>
            <a:ext cx="1643074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3" y="285728"/>
            <a:ext cx="42723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BENEFITS OF IBF</a:t>
            </a:r>
            <a:endParaRPr kumimoji="0" lang="en-US" altLang="ko-KR" sz="20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 l="206"/>
          <a:stretch>
            <a:fillRect/>
          </a:stretch>
        </p:blipFill>
        <p:spPr bwMode="auto">
          <a:xfrm>
            <a:off x="880232" y="1000108"/>
            <a:ext cx="10310050" cy="5785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54354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" y="5949285"/>
            <a:ext cx="2121601" cy="866775"/>
          </a:xfrm>
          <a:prstGeom prst="rect">
            <a:avLst/>
          </a:prstGeom>
        </p:spPr>
      </p:pic>
      <p:sp>
        <p:nvSpPr>
          <p:cNvPr id="6" name="제목 1">
            <a:extLst>
              <a:ext uri="{FF2B5EF4-FFF2-40B4-BE49-F238E27FC236}">
                <a16:creationId xmlns:a16="http://schemas.microsoft.com/office/drawing/2014/main" id="{6EF2987A-1AA9-43AC-A56D-E2A0F55F0485}"/>
              </a:ext>
            </a:extLst>
          </p:cNvPr>
          <p:cNvSpPr txBox="1">
            <a:spLocks/>
          </p:cNvSpPr>
          <p:nvPr/>
        </p:nvSpPr>
        <p:spPr bwMode="auto">
          <a:xfrm>
            <a:off x="1774726" y="994370"/>
            <a:ext cx="871296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</a:defRPr>
            </a:lvl9pPr>
          </a:lstStyle>
          <a:p>
            <a:pPr>
              <a:defRPr/>
            </a:pPr>
            <a:r>
              <a:rPr lang="en-US" altLang="ko-KR" sz="2000" kern="0" dirty="0">
                <a:solidFill>
                  <a:srgbClr val="C00000"/>
                </a:solidFill>
                <a:latin typeface="Arial"/>
              </a:rPr>
              <a:t>Although weather forecasting has significantly improved over time….</a:t>
            </a:r>
            <a:endParaRPr lang="ko-KR" altLang="en-US" sz="2000" kern="0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D74BCB-30BB-4E67-B830-D1FD00CAB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726" y="1628800"/>
            <a:ext cx="8180997" cy="46879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200BD0-5D94-453F-A15A-686AB5FFD999}"/>
              </a:ext>
            </a:extLst>
          </p:cNvPr>
          <p:cNvSpPr txBox="1"/>
          <p:nvPr/>
        </p:nvSpPr>
        <p:spPr>
          <a:xfrm>
            <a:off x="1846734" y="1700808"/>
            <a:ext cx="1925060" cy="4955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PH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69030F-1EA1-48B1-BF5E-68DD149A5D9F}"/>
              </a:ext>
            </a:extLst>
          </p:cNvPr>
          <p:cNvSpPr txBox="1"/>
          <p:nvPr/>
        </p:nvSpPr>
        <p:spPr>
          <a:xfrm>
            <a:off x="118542" y="332656"/>
            <a:ext cx="107372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3000" b="1" dirty="0">
                <a:solidFill>
                  <a:schemeClr val="bg1"/>
                </a:solidFill>
              </a:rPr>
              <a:t>Question: </a:t>
            </a:r>
            <a:r>
              <a:rPr lang="en-PH" sz="3000" b="1" dirty="0">
                <a:solidFill>
                  <a:srgbClr val="FFFF99"/>
                </a:solidFill>
                <a:latin typeface="Eras Demi ITC" panose="020B0805030504020804" pitchFamily="34" charset="0"/>
              </a:rPr>
              <a:t>Why do good forecast result in a poor response?</a:t>
            </a:r>
          </a:p>
        </p:txBody>
      </p:sp>
    </p:spTree>
    <p:extLst>
      <p:ext uri="{BB962C8B-B14F-4D97-AF65-F5344CB8AC3E}">
        <p14:creationId xmlns:p14="http://schemas.microsoft.com/office/powerpoint/2010/main" val="313161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8729" y="1574433"/>
            <a:ext cx="1124977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>
              <a:spcAft>
                <a:spcPts val="600"/>
              </a:spcAft>
              <a:buFont typeface="Arial" pitchFamily="34" charset="0"/>
              <a:buChar char="•"/>
            </a:pPr>
            <a:r>
              <a:rPr lang="en-PH" sz="2600" dirty="0">
                <a:latin typeface="Segoe UI Semilight" pitchFamily="34" charset="0"/>
                <a:cs typeface="Segoe UI Semilight" pitchFamily="34" charset="0"/>
              </a:rPr>
              <a:t>Refinement of Impact Tables, SOPs, etc.</a:t>
            </a:r>
          </a:p>
          <a:p>
            <a:pPr marL="361950" indent="-361950">
              <a:spcAft>
                <a:spcPts val="600"/>
              </a:spcAft>
              <a:buFont typeface="Arial" pitchFamily="34" charset="0"/>
              <a:buChar char="•"/>
            </a:pPr>
            <a:r>
              <a:rPr lang="en-PH" sz="2600" dirty="0">
                <a:latin typeface="Segoe UI Semilight" pitchFamily="34" charset="0"/>
                <a:cs typeface="Segoe UI Semilight" pitchFamily="34" charset="0"/>
              </a:rPr>
              <a:t>Conduct more case studies</a:t>
            </a:r>
          </a:p>
          <a:p>
            <a:pPr marL="361950" indent="-361950">
              <a:spcAft>
                <a:spcPts val="600"/>
              </a:spcAft>
              <a:buFont typeface="Arial" pitchFamily="34" charset="0"/>
              <a:buChar char="•"/>
            </a:pPr>
            <a:r>
              <a:rPr lang="en-PH" sz="2600" dirty="0">
                <a:latin typeface="Segoe UI Semilight" pitchFamily="34" charset="0"/>
                <a:cs typeface="Segoe UI Semilight" pitchFamily="34" charset="0"/>
              </a:rPr>
              <a:t>Establishment of legal agreements between PAGASA and Stakeholders</a:t>
            </a:r>
          </a:p>
          <a:p>
            <a:pPr marL="361950" indent="-361950">
              <a:spcAft>
                <a:spcPts val="600"/>
              </a:spcAft>
              <a:buFont typeface="Arial" pitchFamily="34" charset="0"/>
              <a:buChar char="•"/>
            </a:pPr>
            <a:r>
              <a:rPr lang="en-PH" sz="2600" dirty="0">
                <a:latin typeface="Segoe UI Semilight" pitchFamily="34" charset="0"/>
                <a:cs typeface="Segoe UI Semilight" pitchFamily="34" charset="0"/>
              </a:rPr>
              <a:t>Improvement of IBF Visualization Platform</a:t>
            </a:r>
          </a:p>
          <a:p>
            <a:pPr marL="361950" indent="-361950">
              <a:spcAft>
                <a:spcPts val="600"/>
              </a:spcAft>
              <a:buFont typeface="Arial" pitchFamily="34" charset="0"/>
              <a:buChar char="•"/>
            </a:pPr>
            <a:r>
              <a:rPr lang="en-PH" sz="2600" dirty="0">
                <a:latin typeface="Segoe UI Semilight" pitchFamily="34" charset="0"/>
                <a:cs typeface="Segoe UI Semilight" pitchFamily="34" charset="0"/>
              </a:rPr>
              <a:t>More capacity buildings on IBF</a:t>
            </a:r>
          </a:p>
          <a:p>
            <a:pPr marL="265113" lvl="1" indent="-2651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2600" dirty="0">
                <a:latin typeface="Segoe UI Semilight" pitchFamily="34" charset="0"/>
                <a:cs typeface="Segoe UI Semilight" pitchFamily="34" charset="0"/>
              </a:rPr>
              <a:t> Establishment of Impact Data Library</a:t>
            </a:r>
            <a:endParaRPr lang="en-PH" sz="2600" dirty="0">
              <a:latin typeface="Segoe UI Semilight" pitchFamily="34" charset="0"/>
              <a:cs typeface="Segoe UI Semilight" pitchFamily="34" charset="0"/>
            </a:endParaRPr>
          </a:p>
          <a:p>
            <a:pPr marL="361950" indent="-361950">
              <a:spcAft>
                <a:spcPts val="600"/>
              </a:spcAft>
              <a:buFont typeface="Arial" pitchFamily="34" charset="0"/>
              <a:buChar char="•"/>
            </a:pPr>
            <a:r>
              <a:rPr lang="en-PH" sz="2600" dirty="0">
                <a:latin typeface="Segoe UI Semilight" pitchFamily="34" charset="0"/>
                <a:cs typeface="Segoe UI Semilight" pitchFamily="34" charset="0"/>
              </a:rPr>
              <a:t>Development of IBF Guidebook</a:t>
            </a:r>
          </a:p>
        </p:txBody>
      </p:sp>
      <p:sp>
        <p:nvSpPr>
          <p:cNvPr id="7" name="Rectangle 6"/>
          <p:cNvSpPr/>
          <p:nvPr/>
        </p:nvSpPr>
        <p:spPr>
          <a:xfrm>
            <a:off x="2" y="285728"/>
            <a:ext cx="40730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WAY FORWARD</a:t>
            </a:r>
            <a:endParaRPr kumimoji="0" lang="en-US" altLang="ko-KR" sz="20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6" y="5949285"/>
            <a:ext cx="2121601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540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" y="5949285"/>
            <a:ext cx="2121601" cy="866775"/>
          </a:xfrm>
          <a:prstGeom prst="rect">
            <a:avLst/>
          </a:prstGeom>
        </p:spPr>
      </p:pic>
      <p:pic>
        <p:nvPicPr>
          <p:cNvPr id="59" name="Picture 5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0299" y="1123952"/>
            <a:ext cx="9625837" cy="5234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0" name="AutoShape 26"/>
          <p:cNvCxnSpPr>
            <a:cxnSpLocks noChangeShapeType="1"/>
          </p:cNvCxnSpPr>
          <p:nvPr/>
        </p:nvCxnSpPr>
        <p:spPr bwMode="auto">
          <a:xfrm flipV="1">
            <a:off x="1523175" y="6429396"/>
            <a:ext cx="4357718" cy="9526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 type="triangle" w="med" len="med"/>
          </a:ln>
        </p:spPr>
      </p:cxnSp>
      <p:cxnSp>
        <p:nvCxnSpPr>
          <p:cNvPr id="61" name="AutoShape 27"/>
          <p:cNvCxnSpPr>
            <a:cxnSpLocks noChangeShapeType="1"/>
          </p:cNvCxnSpPr>
          <p:nvPr/>
        </p:nvCxnSpPr>
        <p:spPr bwMode="auto">
          <a:xfrm>
            <a:off x="5952331" y="6429396"/>
            <a:ext cx="4429156" cy="1588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62" name="TextBox 61"/>
          <p:cNvSpPr txBox="1"/>
          <p:nvPr/>
        </p:nvSpPr>
        <p:spPr>
          <a:xfrm>
            <a:off x="3523441" y="6509591"/>
            <a:ext cx="537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1200" dirty="0"/>
              <a:t>2019</a:t>
            </a:r>
            <a:endParaRPr lang="en-US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7809718" y="6509591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200" dirty="0"/>
              <a:t>2020 - 2021</a:t>
            </a:r>
            <a:endParaRPr lang="en-US" sz="1200" dirty="0"/>
          </a:p>
        </p:txBody>
      </p:sp>
      <p:sp>
        <p:nvSpPr>
          <p:cNvPr id="65" name="Rectangle 64"/>
          <p:cNvSpPr/>
          <p:nvPr/>
        </p:nvSpPr>
        <p:spPr>
          <a:xfrm>
            <a:off x="2" y="285728"/>
            <a:ext cx="3425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IBF Roadmap</a:t>
            </a:r>
          </a:p>
        </p:txBody>
      </p:sp>
    </p:spTree>
    <p:extLst>
      <p:ext uri="{BB962C8B-B14F-4D97-AF65-F5344CB8AC3E}">
        <p14:creationId xmlns:p14="http://schemas.microsoft.com/office/powerpoint/2010/main" val="26051385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3436796" y="3645024"/>
            <a:ext cx="61466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FF99"/>
                </a:solidFill>
                <a:latin typeface="Kristen ITC" panose="03050502040202030202" pitchFamily="66" charset="0"/>
              </a:rPr>
              <a:t>Thank You!</a:t>
            </a:r>
            <a:endParaRPr lang="en-PH" sz="5000" b="1" dirty="0">
              <a:solidFill>
                <a:srgbClr val="FFFF99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229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830" y="5949281"/>
            <a:ext cx="1724025" cy="866775"/>
          </a:xfrm>
          <a:prstGeom prst="rect">
            <a:avLst/>
          </a:prstGeom>
        </p:spPr>
      </p:pic>
      <p:sp>
        <p:nvSpPr>
          <p:cNvPr id="4" name="모서리가 둥근 직사각형 5"/>
          <p:cNvSpPr/>
          <p:nvPr/>
        </p:nvSpPr>
        <p:spPr>
          <a:xfrm>
            <a:off x="2107407" y="1144842"/>
            <a:ext cx="3024187" cy="368300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85000"/>
            </a:sysClr>
          </a:solidFill>
          <a:ln w="3175" algn="ctr">
            <a:solidFill>
              <a:srgbClr val="000000">
                <a:lumMod val="50000"/>
                <a:lumOff val="50000"/>
              </a:srgbClr>
            </a:solidFill>
            <a:round/>
            <a:headEnd/>
            <a:tailEnd/>
          </a:ln>
          <a:effectLst>
            <a:outerShdw blurRad="38100" dist="25400" dir="5400000" algn="t" rotWithShape="0">
              <a:prstClr val="black">
                <a:alpha val="50000"/>
              </a:prstClr>
            </a:outerShdw>
          </a:effectLst>
        </p:spPr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b="1" kern="0" spc="-1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Typhoon </a:t>
            </a:r>
            <a:r>
              <a:rPr kumimoji="0" lang="en-US" altLang="ko-KR" sz="1600" b="1" i="1" kern="0" spc="-100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Haiyan</a:t>
            </a:r>
            <a:r>
              <a:rPr kumimoji="0" lang="en-US" altLang="ko-KR" sz="1600" b="1" kern="0" spc="-1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(</a:t>
            </a:r>
            <a:r>
              <a:rPr kumimoji="0" lang="en-US" altLang="ko-KR" sz="1600" b="1" kern="0" spc="-100" dirty="0" err="1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Phillippines</a:t>
            </a:r>
            <a:r>
              <a:rPr kumimoji="0" lang="en-US" altLang="ko-KR" sz="1600" b="1" kern="0" spc="-10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kumimoji="0" lang="ko-KR" altLang="en-US" sz="1600" b="1" kern="0" spc="-10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6" name="Picture 2" descr="C:\Users\DB-Z400\Desktop\_78803317_tacloban_leyte_getty_976\_78801976_tacloban_magallines_976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2705" y="1707779"/>
            <a:ext cx="4775129" cy="208126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127000" dir="21600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2"/>
          <p:cNvSpPr/>
          <p:nvPr/>
        </p:nvSpPr>
        <p:spPr>
          <a:xfrm>
            <a:off x="6435581" y="5010011"/>
            <a:ext cx="46140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8" indent="-115888">
              <a:buFont typeface="Arial" pitchFamily="34" charset="0"/>
              <a:buChar char="•"/>
              <a:defRPr/>
            </a:pPr>
            <a:r>
              <a:rPr lang="en-US" altLang="ko-KR" sz="1600" dirty="0">
                <a:latin typeface="+mn-ea"/>
                <a:ea typeface="+mn-ea"/>
              </a:rPr>
              <a:t>Had there been </a:t>
            </a:r>
            <a:r>
              <a:rPr lang="en-US" altLang="ko-KR" sz="1600" i="1" dirty="0">
                <a:solidFill>
                  <a:srgbClr val="00B050"/>
                </a:solidFill>
                <a:latin typeface="+mn-ea"/>
                <a:ea typeface="+mn-ea"/>
              </a:rPr>
              <a:t>better knowledge of the risks</a:t>
            </a:r>
            <a:r>
              <a:rPr lang="en-US" altLang="ko-KR" sz="1600" dirty="0">
                <a:latin typeface="+mn-ea"/>
                <a:ea typeface="+mn-ea"/>
              </a:rPr>
              <a:t>, particularly of the </a:t>
            </a:r>
            <a:r>
              <a:rPr lang="en-US" altLang="ko-KR" sz="1600" b="1" dirty="0">
                <a:latin typeface="+mn-ea"/>
                <a:ea typeface="+mn-ea"/>
              </a:rPr>
              <a:t>storm surge</a:t>
            </a:r>
            <a:r>
              <a:rPr lang="en-US" altLang="ko-KR" sz="1600" dirty="0">
                <a:latin typeface="+mn-ea"/>
                <a:ea typeface="+mn-ea"/>
              </a:rPr>
              <a:t>, it is likely that more extensive evacuations from exposed areas could have taken place sooner. </a:t>
            </a:r>
            <a:r>
              <a:rPr lang="en-US" altLang="ko-KR" sz="1600" b="1" i="1" dirty="0">
                <a:solidFill>
                  <a:srgbClr val="FF0000"/>
                </a:solidFill>
                <a:latin typeface="Batang"/>
                <a:ea typeface="+mn-ea"/>
              </a:rPr>
              <a:t>(Not enough knowledge of storm surge impacts)</a:t>
            </a:r>
            <a:endParaRPr lang="en-US" altLang="ko-KR" sz="1600" b="1" i="1" dirty="0">
              <a:solidFill>
                <a:srgbClr val="FF0000"/>
              </a:solidFill>
              <a:latin typeface="Batang"/>
            </a:endParaRPr>
          </a:p>
        </p:txBody>
      </p:sp>
      <p:sp>
        <p:nvSpPr>
          <p:cNvPr id="8" name="모서리가 둥근 직사각형 6"/>
          <p:cNvSpPr/>
          <p:nvPr/>
        </p:nvSpPr>
        <p:spPr>
          <a:xfrm flipH="1">
            <a:off x="6311231" y="1052737"/>
            <a:ext cx="45719" cy="5569943"/>
          </a:xfrm>
          <a:prstGeom prst="roundRect">
            <a:avLst/>
          </a:prstGeom>
          <a:solidFill>
            <a:srgbClr val="00B050"/>
          </a:solidFill>
          <a:ln w="9525"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직사각형 1"/>
          <p:cNvSpPr/>
          <p:nvPr/>
        </p:nvSpPr>
        <p:spPr>
          <a:xfrm>
            <a:off x="6383238" y="2188409"/>
            <a:ext cx="45365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8" indent="-115888">
              <a:buFont typeface="Arial" pitchFamily="34" charset="0"/>
              <a:buChar char="•"/>
              <a:defRPr/>
            </a:pPr>
            <a:r>
              <a:rPr lang="en-US" altLang="ko-KR" sz="1600" b="1" dirty="0">
                <a:solidFill>
                  <a:srgbClr val="384C6A"/>
                </a:solidFill>
                <a:latin typeface="Arial" pitchFamily="34" charset="0"/>
                <a:cs typeface="Arial" pitchFamily="34" charset="0"/>
              </a:rPr>
              <a:t>More than sixteen million affected and more than US$827 million estimated for the damage of infrastructure and agriculture (NDRRMC 2014).</a:t>
            </a:r>
            <a:endParaRPr lang="ko-KR" altLang="en-US" sz="1600" b="1" dirty="0">
              <a:solidFill>
                <a:srgbClr val="384C6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제목 1"/>
          <p:cNvSpPr txBox="1">
            <a:spLocks/>
          </p:cNvSpPr>
          <p:nvPr/>
        </p:nvSpPr>
        <p:spPr bwMode="auto">
          <a:xfrm>
            <a:off x="1198662" y="260649"/>
            <a:ext cx="9288462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</a:defRPr>
            </a:lvl9pPr>
          </a:lstStyle>
          <a:p>
            <a:pPr>
              <a:defRPr/>
            </a:pPr>
            <a:r>
              <a:rPr lang="en-US" altLang="ko-KR" sz="24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/>
              </a:rPr>
              <a:t>For example…</a:t>
            </a:r>
            <a:endParaRPr lang="ko-KR" altLang="en-US" sz="2400" kern="0" dirty="0">
              <a:solidFill>
                <a:schemeClr val="accent5">
                  <a:lumMod val="20000"/>
                  <a:lumOff val="80000"/>
                </a:schemeClr>
              </a:solidFill>
              <a:latin typeface="Arial"/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 bwMode="auto">
          <a:xfrm>
            <a:off x="1295612" y="4206296"/>
            <a:ext cx="4971427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3000" b="1">
                <a:solidFill>
                  <a:schemeClr val="bg1"/>
                </a:solidFill>
                <a:latin typeface="Arial" pitchFamily="34" charset="0"/>
                <a:ea typeface="맑은 고딕" pitchFamily="50" charset="-127"/>
              </a:defRPr>
            </a:lvl9pPr>
          </a:lstStyle>
          <a:p>
            <a:pPr marL="115888" indent="-115888">
              <a:buFont typeface="Arial" pitchFamily="34" charset="0"/>
              <a:buChar char="•"/>
              <a:defRPr/>
            </a:pPr>
            <a:r>
              <a:rPr lang="en-US" altLang="ko-KR" sz="1600" dirty="0">
                <a:solidFill>
                  <a:srgbClr val="384C6A"/>
                </a:solidFill>
                <a:latin typeface="+mn-ea"/>
              </a:rPr>
              <a:t>Although </a:t>
            </a:r>
            <a:r>
              <a:rPr lang="en-US" altLang="ko-KR" sz="1600" dirty="0">
                <a:solidFill>
                  <a:srgbClr val="C00000"/>
                </a:solidFill>
                <a:latin typeface="+mn-ea"/>
              </a:rPr>
              <a:t>ACCURATE</a:t>
            </a:r>
            <a:r>
              <a:rPr lang="en-US" altLang="ko-KR" sz="1600" dirty="0">
                <a:solidFill>
                  <a:srgbClr val="384C6A"/>
                </a:solidFill>
                <a:latin typeface="+mn-ea"/>
              </a:rPr>
              <a:t> warnings were issued by PAGASA….</a:t>
            </a:r>
          </a:p>
        </p:txBody>
      </p:sp>
      <p:sp>
        <p:nvSpPr>
          <p:cNvPr id="2" name="Rectangle 1"/>
          <p:cNvSpPr/>
          <p:nvPr/>
        </p:nvSpPr>
        <p:spPr>
          <a:xfrm>
            <a:off x="1267895" y="4978624"/>
            <a:ext cx="4953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5888" indent="-115888">
              <a:buFont typeface="Arial" pitchFamily="34" charset="0"/>
              <a:buChar char="•"/>
              <a:defRPr/>
            </a:pPr>
            <a:r>
              <a:rPr lang="en-US" altLang="ko-KR" sz="1600" b="1" dirty="0">
                <a:solidFill>
                  <a:srgbClr val="4B5057"/>
                </a:solidFill>
                <a:latin typeface="+mn-ea"/>
              </a:rPr>
              <a:t>Although the potentials for </a:t>
            </a:r>
            <a:r>
              <a:rPr lang="en-US" altLang="ko-KR" sz="1600" b="1" i="1" dirty="0">
                <a:solidFill>
                  <a:srgbClr val="0070C0"/>
                </a:solidFill>
                <a:latin typeface="+mn-ea"/>
              </a:rPr>
              <a:t>heavy rainfall</a:t>
            </a:r>
            <a:r>
              <a:rPr lang="en-US" altLang="ko-KR" sz="1600" b="1" dirty="0">
                <a:solidFill>
                  <a:srgbClr val="4B5057"/>
                </a:solidFill>
                <a:latin typeface="+mn-ea"/>
              </a:rPr>
              <a:t>, </a:t>
            </a:r>
            <a:r>
              <a:rPr lang="en-US" altLang="ko-KR" sz="1600" b="1" i="1" dirty="0">
                <a:solidFill>
                  <a:srgbClr val="0070C0"/>
                </a:solidFill>
                <a:latin typeface="+mn-ea"/>
              </a:rPr>
              <a:t>severe wind </a:t>
            </a:r>
            <a:r>
              <a:rPr lang="en-US" altLang="ko-KR" sz="1600" b="1" dirty="0">
                <a:solidFill>
                  <a:srgbClr val="4B5057"/>
                </a:solidFill>
                <a:latin typeface="+mn-ea"/>
              </a:rPr>
              <a:t>and </a:t>
            </a:r>
            <a:r>
              <a:rPr lang="en-US" altLang="ko-KR" sz="1600" b="1" i="1" dirty="0">
                <a:solidFill>
                  <a:srgbClr val="0070C0"/>
                </a:solidFill>
                <a:latin typeface="+mn-ea"/>
              </a:rPr>
              <a:t>storm surges </a:t>
            </a:r>
            <a:r>
              <a:rPr lang="en-US" altLang="ko-KR" sz="1600" b="1" dirty="0">
                <a:solidFill>
                  <a:srgbClr val="4B5057"/>
                </a:solidFill>
                <a:latin typeface="+mn-ea"/>
              </a:rPr>
              <a:t>were explicitly stated and the regions to be most likely be affected….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39019" y="3465601"/>
            <a:ext cx="3293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dirty="0">
                <a:latin typeface="+mn-ea"/>
              </a:rPr>
              <a:t>Were the </a:t>
            </a:r>
            <a:r>
              <a:rPr lang="en-US" altLang="ko-KR" b="1" dirty="0">
                <a:solidFill>
                  <a:srgbClr val="C00000"/>
                </a:solidFill>
                <a:latin typeface="+mn-ea"/>
              </a:rPr>
              <a:t>WARNINGS enough???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83238" y="1783964"/>
            <a:ext cx="4953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5888" indent="-115888">
              <a:buFont typeface="Arial" pitchFamily="34" charset="0"/>
              <a:buChar char="•"/>
              <a:defRPr/>
            </a:pPr>
            <a:r>
              <a:rPr lang="en-US" altLang="ko-KR" sz="1600" b="1" dirty="0">
                <a:solidFill>
                  <a:srgbClr val="384C6A"/>
                </a:solidFill>
                <a:latin typeface="Arial" pitchFamily="34" charset="0"/>
                <a:cs typeface="Arial" pitchFamily="34" charset="0"/>
              </a:rPr>
              <a:t>6,201 dead, 28,626 injured and 1,785 missing.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01141" y="1248750"/>
            <a:ext cx="258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dirty="0">
                <a:latin typeface="+mn-ea"/>
              </a:rPr>
              <a:t>But </a:t>
            </a:r>
            <a:r>
              <a:rPr lang="en-US" altLang="ko-KR" b="1" dirty="0">
                <a:solidFill>
                  <a:srgbClr val="C00000"/>
                </a:solidFill>
                <a:latin typeface="+mn-ea"/>
              </a:rPr>
              <a:t>WHAT HAPPENED???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35581" y="3829536"/>
            <a:ext cx="44841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dirty="0">
                <a:latin typeface="+mn-ea"/>
              </a:rPr>
              <a:t>Or the </a:t>
            </a:r>
            <a:r>
              <a:rPr lang="en-US" altLang="ko-KR" b="1" dirty="0">
                <a:solidFill>
                  <a:srgbClr val="C00000"/>
                </a:solidFill>
                <a:latin typeface="+mn-ea"/>
              </a:rPr>
              <a:t>IMPACTS</a:t>
            </a:r>
            <a:r>
              <a:rPr lang="en-US" altLang="ko-KR" dirty="0">
                <a:latin typeface="+mn-ea"/>
              </a:rPr>
              <a:t> was not properly considered and/or was underestimated, and the response was inadequate…??</a:t>
            </a:r>
            <a:endParaRPr lang="en-US" altLang="ko-KR" b="1" dirty="0">
              <a:solidFill>
                <a:srgbClr val="C00000"/>
              </a:solidFill>
              <a:latin typeface="+mn-ea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316636-F394-4C2F-B463-CA94DE48E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" y="5949285"/>
            <a:ext cx="2121601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0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/>
      <p:bldP spid="11" grpId="0"/>
      <p:bldP spid="2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830" y="5949281"/>
            <a:ext cx="1724025" cy="866775"/>
          </a:xfrm>
          <a:prstGeom prst="rect">
            <a:avLst/>
          </a:prstGeom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>
            <a:off x="1858170" y="1030288"/>
            <a:ext cx="878363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defRPr/>
            </a:pPr>
            <a:r>
              <a:rPr lang="en-US" altLang="ko-KR" sz="3200" b="1" dirty="0">
                <a:solidFill>
                  <a:srgbClr val="4B5057"/>
                </a:solidFill>
                <a:latin typeface="Calibri" pitchFamily="34" charset="0"/>
                <a:cs typeface="Calibri" pitchFamily="34" charset="0"/>
              </a:rPr>
              <a:t>It is no longer enough to provide a </a:t>
            </a:r>
            <a:r>
              <a:rPr lang="en-US" altLang="ko-KR" sz="32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good weather forecast or warning</a:t>
            </a:r>
            <a:r>
              <a:rPr lang="en-US" altLang="ko-KR" sz="32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ko-KR" sz="3200" b="1" dirty="0">
                <a:solidFill>
                  <a:srgbClr val="4B5057"/>
                </a:solidFill>
                <a:latin typeface="Calibri" pitchFamily="34" charset="0"/>
                <a:cs typeface="Calibri" pitchFamily="34" charset="0"/>
              </a:rPr>
              <a:t>– people are now </a:t>
            </a:r>
            <a:r>
              <a:rPr lang="en-US" altLang="ko-KR" sz="3200" b="1" i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demanding information about what to do</a:t>
            </a:r>
            <a:r>
              <a:rPr lang="en-US" altLang="ko-KR" sz="32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ko-KR" sz="3200" b="1" dirty="0">
                <a:solidFill>
                  <a:srgbClr val="4B5057"/>
                </a:solidFill>
                <a:latin typeface="Calibri" pitchFamily="34" charset="0"/>
                <a:cs typeface="Calibri" pitchFamily="34" charset="0"/>
              </a:rPr>
              <a:t>to ensure their safety and protect their property…</a:t>
            </a:r>
          </a:p>
          <a:p>
            <a:pPr eaLnBrk="1" hangingPunct="1">
              <a:defRPr/>
            </a:pPr>
            <a:endParaRPr lang="en-US" altLang="ko-KR" sz="3200" b="1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defRPr/>
            </a:pPr>
            <a:endParaRPr lang="en-US" altLang="ko-KR" sz="3200" b="1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  <a:p>
            <a:pPr algn="r" eaLnBrk="1" hangingPunct="1">
              <a:defRPr/>
            </a:pPr>
            <a:r>
              <a:rPr lang="en-US" altLang="ko-KR" sz="3200" b="1" dirty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WMO(2015)</a:t>
            </a:r>
          </a:p>
          <a:p>
            <a:pPr algn="r" eaLnBrk="1" hangingPunct="1">
              <a:defRPr/>
            </a:pPr>
            <a:r>
              <a:rPr lang="en-US" altLang="ko-KR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WMO Guidelines on Multi-hazard</a:t>
            </a:r>
          </a:p>
          <a:p>
            <a:pPr algn="r" eaLnBrk="1" hangingPunct="1">
              <a:defRPr/>
            </a:pPr>
            <a:r>
              <a:rPr lang="en-US" altLang="ko-KR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Impact-based Forecast and Warning Services</a:t>
            </a:r>
            <a:endParaRPr lang="ko-KR" altLang="en-US" sz="1600" b="1" dirty="0">
              <a:solidFill>
                <a:srgbClr val="0033CC"/>
              </a:solidFill>
              <a:latin typeface="Verdana" pitchFamily="34" charset="0"/>
              <a:cs typeface="Verdan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4138">
            <a:off x="3364707" y="3262314"/>
            <a:ext cx="2379663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타원 23"/>
          <p:cNvSpPr/>
          <p:nvPr/>
        </p:nvSpPr>
        <p:spPr>
          <a:xfrm>
            <a:off x="7391350" y="3429000"/>
            <a:ext cx="936104" cy="936104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9525">
            <a:solidFill>
              <a:schemeClr val="tx1"/>
            </a:solidFill>
            <a:tailEnd type="triangle" w="sm" len="sm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270000" dist="50800" dir="5400000" sx="200000" sy="200000" algn="ctr" rotWithShape="0">
              <a:schemeClr val="bg1">
                <a:alpha val="0"/>
              </a:scheme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9360C0-B9D4-45E4-A2E3-55D21A6FD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" y="5949285"/>
            <a:ext cx="2121601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8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830" y="5949281"/>
            <a:ext cx="1724025" cy="866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9360C0-B9D4-45E4-A2E3-55D21A6FD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" y="5949285"/>
            <a:ext cx="2121601" cy="866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61EA21-C34D-481F-8AE4-666C431AA5F8}"/>
              </a:ext>
            </a:extLst>
          </p:cNvPr>
          <p:cNvSpPr txBox="1"/>
          <p:nvPr/>
        </p:nvSpPr>
        <p:spPr>
          <a:xfrm>
            <a:off x="417444" y="476672"/>
            <a:ext cx="11489635" cy="4206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r>
              <a:rPr lang="en-US" sz="2400" b="1" dirty="0">
                <a:solidFill>
                  <a:srgbClr val="FFFF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IMPACT-BASED FORECASTING AND EWS MODEL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78BB10-5F8B-4BCE-832C-1D163D8E42BE}"/>
              </a:ext>
            </a:extLst>
          </p:cNvPr>
          <p:cNvGrpSpPr>
            <a:grpSpLocks/>
          </p:cNvGrpSpPr>
          <p:nvPr/>
        </p:nvGrpSpPr>
        <p:grpSpPr bwMode="auto">
          <a:xfrm>
            <a:off x="612792" y="1728457"/>
            <a:ext cx="11280802" cy="4580863"/>
            <a:chOff x="324554" y="1574258"/>
            <a:chExt cx="8689176" cy="428338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9076EFB-5E71-4DEB-949B-16F8B8196DC1}"/>
                </a:ext>
              </a:extLst>
            </p:cNvPr>
            <p:cNvCxnSpPr/>
            <p:nvPr/>
          </p:nvCxnSpPr>
          <p:spPr>
            <a:xfrm flipH="1">
              <a:off x="6550534" y="1634280"/>
              <a:ext cx="5193" cy="396417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50EDE64-F73F-4A3F-AA94-E4C3F829F7AB}"/>
                </a:ext>
              </a:extLst>
            </p:cNvPr>
            <p:cNvCxnSpPr/>
            <p:nvPr/>
          </p:nvCxnSpPr>
          <p:spPr>
            <a:xfrm rot="5400000">
              <a:off x="297903" y="3609432"/>
              <a:ext cx="3977403" cy="649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69AF634-4D52-488F-9577-DB7D685725B9}"/>
                </a:ext>
              </a:extLst>
            </p:cNvPr>
            <p:cNvCxnSpPr/>
            <p:nvPr/>
          </p:nvCxnSpPr>
          <p:spPr>
            <a:xfrm flipH="1">
              <a:off x="4404451" y="1621055"/>
              <a:ext cx="7140" cy="3977403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34">
              <a:extLst>
                <a:ext uri="{FF2B5EF4-FFF2-40B4-BE49-F238E27FC236}">
                  <a16:creationId xmlns:a16="http://schemas.microsoft.com/office/drawing/2014/main" id="{F79BC5CA-959F-4263-A85D-3CA48B7B94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2200" y="4765875"/>
              <a:ext cx="2029194" cy="489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  <a:lvl2pPr marL="742950" indent="-285750"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2pPr>
              <a:lvl3pPr marL="1143000" indent="-228600"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3pPr>
              <a:lvl4pPr marL="1600200" indent="-228600"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4pPr>
              <a:lvl5pPr marL="2057400" indent="-228600"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9pPr>
            </a:lstStyle>
            <a:p>
              <a:pPr eaLnBrk="1" hangingPunct="1"/>
              <a:r>
                <a:rPr lang="en-US" altLang="zh-CN" sz="1400" b="1" dirty="0"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Storm surge, flooding, rain-induced landslide</a:t>
              </a:r>
            </a:p>
          </p:txBody>
        </p:sp>
        <p:pic>
          <p:nvPicPr>
            <p:cNvPr id="14" name="Picture 56" descr="T027935A.jpg">
              <a:extLst>
                <a:ext uri="{FF2B5EF4-FFF2-40B4-BE49-F238E27FC236}">
                  <a16:creationId xmlns:a16="http://schemas.microsoft.com/office/drawing/2014/main" id="{92F2213D-CE1C-4984-99D0-079C6EE26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0"/>
            <a:stretch>
              <a:fillRect/>
            </a:stretch>
          </p:blipFill>
          <p:spPr bwMode="auto">
            <a:xfrm>
              <a:off x="2444756" y="3017737"/>
              <a:ext cx="1864082" cy="1705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 20">
              <a:extLst>
                <a:ext uri="{FF2B5EF4-FFF2-40B4-BE49-F238E27FC236}">
                  <a16:creationId xmlns:a16="http://schemas.microsoft.com/office/drawing/2014/main" id="{34C4F796-5A44-4900-83BC-16ED908778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8677" y="1574258"/>
              <a:ext cx="1415971" cy="690695"/>
              <a:chOff x="2848764" y="1607572"/>
              <a:chExt cx="1887067" cy="920967"/>
            </a:xfrm>
          </p:grpSpPr>
          <p:sp>
            <p:nvSpPr>
              <p:cNvPr id="40" name="Rounded Rectangle 40">
                <a:extLst>
                  <a:ext uri="{FF2B5EF4-FFF2-40B4-BE49-F238E27FC236}">
                    <a16:creationId xmlns:a16="http://schemas.microsoft.com/office/drawing/2014/main" id="{12F8B3D1-32D3-4B15-BF7C-E05F3076D1B0}"/>
                  </a:ext>
                </a:extLst>
              </p:cNvPr>
              <p:cNvSpPr/>
              <p:nvPr/>
            </p:nvSpPr>
            <p:spPr>
              <a:xfrm>
                <a:off x="3037112" y="1687602"/>
                <a:ext cx="1556353" cy="792429"/>
              </a:xfrm>
              <a:prstGeom prst="roundRect">
                <a:avLst/>
              </a:prstGeom>
              <a:solidFill>
                <a:srgbClr val="CCFFFF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71450">
                  <a:defRPr/>
                </a:pPr>
                <a:endParaRPr lang="zh-CN" altLang="zh-CN" sz="1200" kern="0" dirty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  <p:sp>
            <p:nvSpPr>
              <p:cNvPr id="41" name="TextBox 3">
                <a:extLst>
                  <a:ext uri="{FF2B5EF4-FFF2-40B4-BE49-F238E27FC236}">
                    <a16:creationId xmlns:a16="http://schemas.microsoft.com/office/drawing/2014/main" id="{54AE4BBD-F026-4488-92CA-38FE21FCD3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48764" y="1607572"/>
                <a:ext cx="1887067" cy="920967"/>
              </a:xfrm>
              <a:prstGeom prst="rect">
                <a:avLst/>
              </a:prstGeom>
              <a:solidFill>
                <a:srgbClr val="FFF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ctr" defTabSz="457200"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  <a:lvl2pPr marL="742950" indent="-285750" algn="ctr" defTabSz="457200"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2pPr>
                <a:lvl3pPr marL="1143000" indent="-228600" algn="ctr" defTabSz="457200"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3pPr>
                <a:lvl4pPr marL="1600200" indent="-228600" algn="ctr" defTabSz="457200"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4pPr>
                <a:lvl5pPr marL="2057400" indent="-228600" algn="ctr" defTabSz="457200"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5pPr>
                <a:lvl6pPr marL="2514600" indent="-2286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6pPr>
                <a:lvl7pPr marL="2971800" indent="-2286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7pPr>
                <a:lvl8pPr marL="3429000" indent="-2286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8pPr>
                <a:lvl9pPr marL="3886200" indent="-2286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9pPr>
              </a:lstStyle>
              <a:p>
                <a:pPr eaLnBrk="1" hangingPunct="1"/>
                <a:r>
                  <a:rPr lang="en-US" altLang="zh-CN" sz="1400" b="1" dirty="0"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Weather</a:t>
                </a:r>
              </a:p>
              <a:p>
                <a:pPr eaLnBrk="1" hangingPunct="1"/>
                <a:r>
                  <a:rPr lang="en-US" altLang="zh-CN" sz="1400" b="1" dirty="0"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translation to </a:t>
                </a:r>
              </a:p>
              <a:p>
                <a:pPr eaLnBrk="1" hangingPunct="1"/>
                <a:r>
                  <a:rPr lang="en-US" altLang="zh-CN" sz="1400" b="1" dirty="0"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hazards</a:t>
                </a:r>
              </a:p>
            </p:txBody>
          </p:sp>
        </p:grp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DB57DC30-3AC1-45B0-82B0-AFBD386CB6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4105" y="2304263"/>
              <a:ext cx="1505386" cy="690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  <a:lvl2pPr marL="742950" indent="-285750"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2pPr>
              <a:lvl3pPr marL="1143000" indent="-228600"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3pPr>
              <a:lvl4pPr marL="1600200" indent="-228600"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4pPr>
              <a:lvl5pPr marL="2057400" indent="-228600"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9pPr>
            </a:lstStyle>
            <a:p>
              <a:pPr eaLnBrk="1" hangingPunct="1"/>
              <a:r>
                <a:rPr lang="en-US" altLang="zh-CN" sz="14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Extraction of</a:t>
              </a:r>
              <a:br>
                <a:rPr lang="en-US" altLang="zh-CN" sz="14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</a:br>
              <a:r>
                <a:rPr lang="en-US" altLang="zh-CN" sz="14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relevant information </a:t>
              </a:r>
            </a:p>
            <a:p>
              <a:pPr eaLnBrk="1" hangingPunct="1"/>
              <a:r>
                <a:rPr lang="en-US" altLang="zh-CN" sz="14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to predict hazards</a:t>
              </a:r>
            </a:p>
          </p:txBody>
        </p:sp>
        <p:sp>
          <p:nvSpPr>
            <p:cNvPr id="17" name="Right Arrow 17">
              <a:extLst>
                <a:ext uri="{FF2B5EF4-FFF2-40B4-BE49-F238E27FC236}">
                  <a16:creationId xmlns:a16="http://schemas.microsoft.com/office/drawing/2014/main" id="{9BF81599-B582-42CC-8F38-6378636FCD03}"/>
                </a:ext>
              </a:extLst>
            </p:cNvPr>
            <p:cNvSpPr/>
            <p:nvPr/>
          </p:nvSpPr>
          <p:spPr bwMode="auto">
            <a:xfrm>
              <a:off x="2031814" y="2382316"/>
              <a:ext cx="536196" cy="362859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71450">
                <a:defRPr/>
              </a:pPr>
              <a:endParaRPr lang="zh-CN" altLang="zh-CN" sz="675" kern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grpSp>
          <p:nvGrpSpPr>
            <p:cNvPr id="18" name="Group 57">
              <a:extLst>
                <a:ext uri="{FF2B5EF4-FFF2-40B4-BE49-F238E27FC236}">
                  <a16:creationId xmlns:a16="http://schemas.microsoft.com/office/drawing/2014/main" id="{0D0C5962-B615-42A8-8C53-5CC7B128EF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3177" y="1634279"/>
              <a:ext cx="1928728" cy="3620838"/>
              <a:chOff x="-421649" y="1462887"/>
              <a:chExt cx="2571826" cy="4613205"/>
            </a:xfrm>
          </p:grpSpPr>
          <p:grpSp>
            <p:nvGrpSpPr>
              <p:cNvPr id="34" name="Group 29">
                <a:extLst>
                  <a:ext uri="{FF2B5EF4-FFF2-40B4-BE49-F238E27FC236}">
                    <a16:creationId xmlns:a16="http://schemas.microsoft.com/office/drawing/2014/main" id="{D934F5DF-0113-4C4A-955F-EC86BDD01C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11886" y="1462887"/>
                <a:ext cx="1887621" cy="1516663"/>
                <a:chOff x="-41604" y="1776829"/>
                <a:chExt cx="1887235" cy="1516386"/>
              </a:xfrm>
            </p:grpSpPr>
            <p:grpSp>
              <p:nvGrpSpPr>
                <p:cNvPr id="36" name="Group 21">
                  <a:extLst>
                    <a:ext uri="{FF2B5EF4-FFF2-40B4-BE49-F238E27FC236}">
                      <a16:creationId xmlns:a16="http://schemas.microsoft.com/office/drawing/2014/main" id="{478D168E-54EF-499F-88F1-1F791170BDD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9094" y="1776829"/>
                  <a:ext cx="1786537" cy="922407"/>
                  <a:chOff x="35861" y="1776829"/>
                  <a:chExt cx="1786537" cy="922407"/>
                </a:xfrm>
              </p:grpSpPr>
              <p:sp>
                <p:nvSpPr>
                  <p:cNvPr id="38" name="Rounded Rectangle 38">
                    <a:extLst>
                      <a:ext uri="{FF2B5EF4-FFF2-40B4-BE49-F238E27FC236}">
                        <a16:creationId xmlns:a16="http://schemas.microsoft.com/office/drawing/2014/main" id="{053CF526-59F0-42DB-9111-511E428F0AF6}"/>
                      </a:ext>
                    </a:extLst>
                  </p:cNvPr>
                  <p:cNvSpPr/>
                  <p:nvPr/>
                </p:nvSpPr>
                <p:spPr>
                  <a:xfrm>
                    <a:off x="105174" y="1776829"/>
                    <a:ext cx="1583714" cy="791782"/>
                  </a:xfrm>
                  <a:prstGeom prst="roundRect">
                    <a:avLst/>
                  </a:prstGeom>
                  <a:solidFill>
                    <a:srgbClr val="CCCCCC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71450">
                      <a:defRPr/>
                    </a:pPr>
                    <a:endParaRPr lang="zh-CN" altLang="zh-CN" sz="675" kern="0" dirty="0">
                      <a:solidFill>
                        <a:srgbClr val="FFFFFF"/>
                      </a:solidFill>
                      <a:ea typeface="ＭＳ Ｐゴシック" charset="-128"/>
                    </a:endParaRPr>
                  </a:p>
                </p:txBody>
              </p:sp>
              <p:sp>
                <p:nvSpPr>
                  <p:cNvPr id="39" name="TextBox 6">
                    <a:extLst>
                      <a:ext uri="{FF2B5EF4-FFF2-40B4-BE49-F238E27FC236}">
                        <a16:creationId xmlns:a16="http://schemas.microsoft.com/office/drawing/2014/main" id="{2DD9841C-1D27-4F97-83EC-0FF1228B5C0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61" y="1819402"/>
                    <a:ext cx="1786537" cy="8798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algn="ctr" defTabSz="457200">
                      <a:defRPr sz="4200">
                        <a:solidFill>
                          <a:srgbClr val="000000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defRPr>
                    </a:lvl1pPr>
                    <a:lvl2pPr marL="742950" indent="-285750" algn="ctr" defTabSz="457200">
                      <a:defRPr sz="4200">
                        <a:solidFill>
                          <a:srgbClr val="000000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defRPr>
                    </a:lvl2pPr>
                    <a:lvl3pPr marL="1143000" indent="-228600" algn="ctr" defTabSz="457200">
                      <a:defRPr sz="4200">
                        <a:solidFill>
                          <a:srgbClr val="000000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defRPr>
                    </a:lvl3pPr>
                    <a:lvl4pPr marL="1600200" indent="-228600" algn="ctr" defTabSz="457200">
                      <a:defRPr sz="4200">
                        <a:solidFill>
                          <a:srgbClr val="000000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defRPr>
                    </a:lvl4pPr>
                    <a:lvl5pPr marL="2057400" indent="-228600" algn="ctr" defTabSz="457200">
                      <a:defRPr sz="4200">
                        <a:solidFill>
                          <a:srgbClr val="000000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defRPr>
                    </a:lvl5pPr>
                    <a:lvl6pPr marL="2514600" indent="-228600" algn="ctr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200">
                        <a:solidFill>
                          <a:srgbClr val="000000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defRPr>
                    </a:lvl6pPr>
                    <a:lvl7pPr marL="2971800" indent="-228600" algn="ctr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200">
                        <a:solidFill>
                          <a:srgbClr val="000000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defRPr>
                    </a:lvl7pPr>
                    <a:lvl8pPr marL="3429000" indent="-228600" algn="ctr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200">
                        <a:solidFill>
                          <a:srgbClr val="000000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defRPr>
                    </a:lvl8pPr>
                    <a:lvl9pPr marL="3886200" indent="-228600" algn="ctr" defTabSz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200">
                        <a:solidFill>
                          <a:srgbClr val="000000"/>
                        </a:solidFill>
                        <a:latin typeface="Gill Sans"/>
                        <a:ea typeface="Gill Sans"/>
                        <a:cs typeface="Gill Sans"/>
                        <a:sym typeface="Gill Sans"/>
                      </a:defRPr>
                    </a:lvl9pPr>
                  </a:lstStyle>
                  <a:p>
                    <a:pPr eaLnBrk="1" hangingPunct="1"/>
                    <a:r>
                      <a:rPr lang="en-US" altLang="zh-CN" sz="1400" b="1" dirty="0"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rPr>
                      <a:t>Weather and </a:t>
                    </a:r>
                  </a:p>
                  <a:p>
                    <a:pPr eaLnBrk="1" hangingPunct="1"/>
                    <a:r>
                      <a:rPr lang="en-US" altLang="zh-CN" sz="1400" b="1" dirty="0">
                        <a:latin typeface="Arial" panose="020B06040202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rPr>
                      <a:t>climate extremes</a:t>
                    </a:r>
                  </a:p>
                  <a:p>
                    <a:pPr eaLnBrk="1" hangingPunct="1"/>
                    <a:endParaRPr lang="en-US" altLang="zh-CN" sz="1400" b="1" dirty="0"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7" name="TextBox 14">
                  <a:extLst>
                    <a:ext uri="{FF2B5EF4-FFF2-40B4-BE49-F238E27FC236}">
                      <a16:creationId xmlns:a16="http://schemas.microsoft.com/office/drawing/2014/main" id="{B114056F-2803-4CD7-A667-F2575A85CF4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41604" y="2670000"/>
                  <a:ext cx="1738539" cy="623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algn="ctr" defTabSz="457200">
                    <a:defRPr sz="4200">
                      <a:solidFill>
                        <a:srgbClr val="000000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  <a:lvl2pPr marL="742950" indent="-285750" algn="ctr" defTabSz="457200">
                    <a:defRPr sz="4200">
                      <a:solidFill>
                        <a:srgbClr val="000000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2pPr>
                  <a:lvl3pPr marL="1143000" indent="-228600" algn="ctr" defTabSz="457200">
                    <a:defRPr sz="4200">
                      <a:solidFill>
                        <a:srgbClr val="000000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3pPr>
                  <a:lvl4pPr marL="1600200" indent="-228600" algn="ctr" defTabSz="457200">
                    <a:defRPr sz="4200">
                      <a:solidFill>
                        <a:srgbClr val="000000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4pPr>
                  <a:lvl5pPr marL="2057400" indent="-228600" algn="ctr" defTabSz="457200">
                    <a:defRPr sz="4200">
                      <a:solidFill>
                        <a:srgbClr val="000000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5pPr>
                  <a:lvl6pPr marL="2514600" indent="-228600" algn="ctr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6pPr>
                  <a:lvl7pPr marL="2971800" indent="-228600" algn="ctr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7pPr>
                  <a:lvl8pPr marL="3429000" indent="-228600" algn="ctr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8pPr>
                  <a:lvl9pPr marL="3886200" indent="-228600" algn="ctr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200">
                      <a:solidFill>
                        <a:srgbClr val="000000"/>
                      </a:solidFill>
                      <a:latin typeface="Gill Sans"/>
                      <a:ea typeface="Gill Sans"/>
                      <a:cs typeface="Gill Sans"/>
                      <a:sym typeface="Gill Sans"/>
                    </a:defRPr>
                  </a:lvl9pPr>
                </a:lstStyle>
                <a:p>
                  <a:pPr eaLnBrk="1" hangingPunct="1"/>
                  <a:r>
                    <a:rPr lang="en-US" altLang="zh-CN" sz="1400" b="1" dirty="0">
                      <a:solidFill>
                        <a:schemeClr val="bg2">
                          <a:lumMod val="50000"/>
                        </a:schemeClr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Weather analyses</a:t>
                  </a:r>
                </a:p>
                <a:p>
                  <a:pPr eaLnBrk="1" hangingPunct="1"/>
                  <a:r>
                    <a:rPr lang="en-US" altLang="zh-CN" sz="1400" b="1" dirty="0">
                      <a:solidFill>
                        <a:schemeClr val="bg2">
                          <a:lumMod val="50000"/>
                        </a:schemeClr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rPr>
                    <a:t>&amp; forecast data</a:t>
                  </a:r>
                </a:p>
              </p:txBody>
            </p:sp>
          </p:grpSp>
          <p:sp>
            <p:nvSpPr>
              <p:cNvPr id="35" name="TextBox 33">
                <a:extLst>
                  <a:ext uri="{FF2B5EF4-FFF2-40B4-BE49-F238E27FC236}">
                    <a16:creationId xmlns:a16="http://schemas.microsoft.com/office/drawing/2014/main" id="{DA648EA5-7213-419B-A385-C3662C4BF8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421649" y="5452763"/>
                <a:ext cx="2571826" cy="623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ctr" defTabSz="457200"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  <a:lvl2pPr marL="742950" indent="-285750" algn="ctr" defTabSz="457200"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2pPr>
                <a:lvl3pPr marL="1143000" indent="-228600" algn="ctr" defTabSz="457200"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3pPr>
                <a:lvl4pPr marL="1600200" indent="-228600" algn="ctr" defTabSz="457200"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4pPr>
                <a:lvl5pPr marL="2057400" indent="-228600" algn="ctr" defTabSz="457200"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5pPr>
                <a:lvl6pPr marL="2514600" indent="-2286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6pPr>
                <a:lvl7pPr marL="2971800" indent="-2286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7pPr>
                <a:lvl8pPr marL="3429000" indent="-2286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8pPr>
                <a:lvl9pPr marL="3886200" indent="-2286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9pPr>
              </a:lstStyle>
              <a:p>
                <a:pPr eaLnBrk="1" hangingPunct="1"/>
                <a:r>
                  <a:rPr lang="en-US" altLang="zh-CN" sz="1400" b="1"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Tropical cyclone track, size, &amp; intensity</a:t>
                </a:r>
              </a:p>
            </p:txBody>
          </p:sp>
        </p:grpSp>
        <p:pic>
          <p:nvPicPr>
            <p:cNvPr id="19" name="Picture 1" descr="C:\Users\win7\Pictures\yolanda sat.jpg">
              <a:extLst>
                <a:ext uri="{FF2B5EF4-FFF2-40B4-BE49-F238E27FC236}">
                  <a16:creationId xmlns:a16="http://schemas.microsoft.com/office/drawing/2014/main" id="{F7AD3013-82FD-493F-9EAD-B1018DBE2DF5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554" y="2969183"/>
              <a:ext cx="1872000" cy="172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60">
              <a:extLst>
                <a:ext uri="{FF2B5EF4-FFF2-40B4-BE49-F238E27FC236}">
                  <a16:creationId xmlns:a16="http://schemas.microsoft.com/office/drawing/2014/main" id="{18025A31-8E49-47C8-AEDA-2B5516438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2062" y="4764040"/>
              <a:ext cx="1986390" cy="1093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  <a:lvl2pPr marL="742950" indent="-285750"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2pPr>
              <a:lvl3pPr marL="1143000" indent="-228600"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3pPr>
              <a:lvl4pPr marL="1600200" indent="-228600"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4pPr>
              <a:lvl5pPr marL="2057400" indent="-228600"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9pPr>
            </a:lstStyle>
            <a:p>
              <a:pPr eaLnBrk="1" hangingPunct="1"/>
              <a:r>
                <a:rPr lang="en-US" altLang="zh-CN" sz="1400" b="1" dirty="0"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Affected areas, population</a:t>
              </a:r>
              <a:br>
                <a:rPr lang="en-US" altLang="zh-CN" sz="1400" b="1" dirty="0"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</a:br>
              <a:r>
                <a:rPr lang="en-US" altLang="zh-CN" sz="1400" b="1" dirty="0"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&amp; infrastructure, </a:t>
              </a:r>
              <a:br>
                <a:rPr lang="en-US" altLang="zh-CN" sz="1400" b="1" dirty="0"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</a:br>
              <a:r>
                <a:rPr lang="en-US" altLang="zh-CN" sz="1400" b="1" dirty="0"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disruption of services,</a:t>
              </a:r>
              <a:br>
                <a:rPr lang="en-US" altLang="zh-CN" sz="1400" b="1" dirty="0"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</a:br>
              <a:r>
                <a:rPr lang="en-US" altLang="zh-CN" sz="1400" b="1" dirty="0"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damage due to wind</a:t>
              </a:r>
              <a:br>
                <a:rPr lang="en-US" altLang="zh-CN" sz="1400" b="1" dirty="0"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</a:br>
              <a:r>
                <a:rPr lang="en-US" altLang="zh-CN" sz="1400" b="1" dirty="0"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&amp; flood</a:t>
              </a:r>
            </a:p>
          </p:txBody>
        </p:sp>
        <p:pic>
          <p:nvPicPr>
            <p:cNvPr id="21" name="Picture 8" descr="hurricane-evacuation-map.gif">
              <a:extLst>
                <a:ext uri="{FF2B5EF4-FFF2-40B4-BE49-F238E27FC236}">
                  <a16:creationId xmlns:a16="http://schemas.microsoft.com/office/drawing/2014/main" id="{E61C598F-C030-44C9-8F21-D111D45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" t="4114" r="1773" b="17143"/>
            <a:stretch>
              <a:fillRect/>
            </a:stretch>
          </p:blipFill>
          <p:spPr bwMode="auto">
            <a:xfrm>
              <a:off x="4548851" y="3012305"/>
              <a:ext cx="1877552" cy="1728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oup 18">
              <a:extLst>
                <a:ext uri="{FF2B5EF4-FFF2-40B4-BE49-F238E27FC236}">
                  <a16:creationId xmlns:a16="http://schemas.microsoft.com/office/drawing/2014/main" id="{C05D5530-BEF1-4C6B-BF4D-9BD0E3FC87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19226" y="1634281"/>
              <a:ext cx="1212609" cy="680176"/>
              <a:chOff x="5043570" y="3155464"/>
              <a:chExt cx="1583970" cy="972607"/>
            </a:xfrm>
          </p:grpSpPr>
          <p:sp>
            <p:nvSpPr>
              <p:cNvPr id="32" name="Rounded Rectangle 32">
                <a:extLst>
                  <a:ext uri="{FF2B5EF4-FFF2-40B4-BE49-F238E27FC236}">
                    <a16:creationId xmlns:a16="http://schemas.microsoft.com/office/drawing/2014/main" id="{EA274BDE-C8B4-40D3-991B-9B224DB81A3D}"/>
                  </a:ext>
                </a:extLst>
              </p:cNvPr>
              <p:cNvSpPr/>
              <p:nvPr/>
            </p:nvSpPr>
            <p:spPr>
              <a:xfrm>
                <a:off x="5043570" y="3155464"/>
                <a:ext cx="1583970" cy="972607"/>
              </a:xfrm>
              <a:prstGeom prst="roundRect">
                <a:avLst/>
              </a:prstGeom>
              <a:solidFill>
                <a:srgbClr val="F37F28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71450">
                  <a:defRPr/>
                </a:pPr>
                <a:endParaRPr lang="zh-CN" altLang="zh-CN" sz="675" kern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  <p:sp>
            <p:nvSpPr>
              <p:cNvPr id="33" name="TextBox 4">
                <a:extLst>
                  <a:ext uri="{FF2B5EF4-FFF2-40B4-BE49-F238E27FC236}">
                    <a16:creationId xmlns:a16="http://schemas.microsoft.com/office/drawing/2014/main" id="{D58757FD-DA5D-4391-A59E-6A86121C94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66073" y="3241883"/>
                <a:ext cx="1175091" cy="699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algn="ctr" defTabSz="457200"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  <a:lvl2pPr marL="742950" indent="-285750" algn="ctr" defTabSz="457200"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2pPr>
                <a:lvl3pPr marL="1143000" indent="-228600" algn="ctr" defTabSz="457200"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3pPr>
                <a:lvl4pPr marL="1600200" indent="-228600" algn="ctr" defTabSz="457200"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4pPr>
                <a:lvl5pPr marL="2057400" indent="-228600" algn="ctr" defTabSz="457200"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5pPr>
                <a:lvl6pPr marL="2514600" indent="-2286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6pPr>
                <a:lvl7pPr marL="2971800" indent="-2286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7pPr>
                <a:lvl8pPr marL="3429000" indent="-2286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8pPr>
                <a:lvl9pPr marL="3886200" indent="-2286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9pPr>
              </a:lstStyle>
              <a:p>
                <a:pPr eaLnBrk="1" hangingPunct="1"/>
                <a:r>
                  <a:rPr lang="en-US" altLang="zh-CN" sz="1400" b="1" dirty="0"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Impact</a:t>
                </a:r>
              </a:p>
              <a:p>
                <a:pPr eaLnBrk="1" hangingPunct="1"/>
                <a:r>
                  <a:rPr lang="en-US" altLang="zh-CN" sz="1400" b="1" dirty="0"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Estimation</a:t>
                </a:r>
              </a:p>
            </p:txBody>
          </p:sp>
        </p:grp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42AA7DEF-235B-4BBA-B89B-E849147C2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757" y="2375832"/>
              <a:ext cx="1357218" cy="489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  <a:lvl2pPr marL="742950" indent="-285750"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2pPr>
              <a:lvl3pPr marL="1143000" indent="-228600"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3pPr>
              <a:lvl4pPr marL="1600200" indent="-228600"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4pPr>
              <a:lvl5pPr marL="2057400" indent="-228600"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9pPr>
            </a:lstStyle>
            <a:p>
              <a:pPr eaLnBrk="1" hangingPunct="1"/>
              <a:r>
                <a:rPr lang="en-US" altLang="zh-CN" sz="14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Placing into</a:t>
              </a:r>
              <a:br>
                <a:rPr lang="en-US" altLang="zh-CN" sz="14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</a:br>
              <a:r>
                <a:rPr lang="en-US" altLang="zh-CN" sz="14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situational context</a:t>
              </a:r>
            </a:p>
          </p:txBody>
        </p:sp>
        <p:sp>
          <p:nvSpPr>
            <p:cNvPr id="24" name="Right Arrow 24">
              <a:extLst>
                <a:ext uri="{FF2B5EF4-FFF2-40B4-BE49-F238E27FC236}">
                  <a16:creationId xmlns:a16="http://schemas.microsoft.com/office/drawing/2014/main" id="{124815A0-CA13-4DA6-AAA9-991C91F5891A}"/>
                </a:ext>
              </a:extLst>
            </p:cNvPr>
            <p:cNvSpPr/>
            <p:nvPr/>
          </p:nvSpPr>
          <p:spPr bwMode="auto">
            <a:xfrm>
              <a:off x="4143818" y="2404595"/>
              <a:ext cx="535547" cy="362859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71450">
                <a:defRPr/>
              </a:pPr>
              <a:endParaRPr lang="zh-CN" altLang="zh-CN" sz="675" kern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pic>
          <p:nvPicPr>
            <p:cNvPr id="25" name="Picture 9" descr="080521-hurricaneRita-hmed-415p.hmedium.jpg">
              <a:extLst>
                <a:ext uri="{FF2B5EF4-FFF2-40B4-BE49-F238E27FC236}">
                  <a16:creationId xmlns:a16="http://schemas.microsoft.com/office/drawing/2014/main" id="{A825FEA6-2B2B-448D-B1F0-4467347C6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3"/>
            <a:stretch>
              <a:fillRect/>
            </a:stretch>
          </p:blipFill>
          <p:spPr bwMode="auto">
            <a:xfrm>
              <a:off x="6705600" y="3046679"/>
              <a:ext cx="1843519" cy="1675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" name="Group 19">
              <a:extLst>
                <a:ext uri="{FF2B5EF4-FFF2-40B4-BE49-F238E27FC236}">
                  <a16:creationId xmlns:a16="http://schemas.microsoft.com/office/drawing/2014/main" id="{C96CBBAE-B397-4627-891F-B960B62D2B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74407" y="1598738"/>
              <a:ext cx="1266428" cy="690696"/>
              <a:chOff x="6128642" y="3212668"/>
              <a:chExt cx="1688695" cy="920724"/>
            </a:xfrm>
          </p:grpSpPr>
          <p:sp>
            <p:nvSpPr>
              <p:cNvPr id="30" name="Rounded Rectangle 30">
                <a:extLst>
                  <a:ext uri="{FF2B5EF4-FFF2-40B4-BE49-F238E27FC236}">
                    <a16:creationId xmlns:a16="http://schemas.microsoft.com/office/drawing/2014/main" id="{860262AD-E2F6-4897-900B-4449B5B39DB0}"/>
                  </a:ext>
                </a:extLst>
              </p:cNvPr>
              <p:cNvSpPr/>
              <p:nvPr/>
            </p:nvSpPr>
            <p:spPr>
              <a:xfrm>
                <a:off x="6223020" y="3260047"/>
                <a:ext cx="1511328" cy="792220"/>
              </a:xfrm>
              <a:prstGeom prst="roundRect">
                <a:avLst/>
              </a:prstGeom>
              <a:solidFill>
                <a:srgbClr val="CCFFFF"/>
              </a:solidFill>
              <a:ln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71450">
                  <a:defRPr/>
                </a:pPr>
                <a:endParaRPr lang="zh-CN" altLang="zh-CN" sz="675" kern="0">
                  <a:solidFill>
                    <a:srgbClr val="FFFFFF"/>
                  </a:solidFill>
                  <a:ea typeface="ＭＳ Ｐゴシック" charset="-128"/>
                </a:endParaRPr>
              </a:p>
            </p:txBody>
          </p:sp>
          <p:sp>
            <p:nvSpPr>
              <p:cNvPr id="31" name="TextBox 5">
                <a:extLst>
                  <a:ext uri="{FF2B5EF4-FFF2-40B4-BE49-F238E27FC236}">
                    <a16:creationId xmlns:a16="http://schemas.microsoft.com/office/drawing/2014/main" id="{EB33BB3F-8BD2-4924-8C0E-C9A6A08515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28642" y="3212668"/>
                <a:ext cx="1688695" cy="920724"/>
              </a:xfrm>
              <a:prstGeom prst="rect">
                <a:avLst/>
              </a:prstGeom>
              <a:solidFill>
                <a:srgbClr val="E301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ctr" defTabSz="457200"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1pPr>
                <a:lvl2pPr marL="742950" indent="-285750" algn="ctr" defTabSz="457200"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2pPr>
                <a:lvl3pPr marL="1143000" indent="-228600" algn="ctr" defTabSz="457200"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3pPr>
                <a:lvl4pPr marL="1600200" indent="-228600" algn="ctr" defTabSz="457200"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4pPr>
                <a:lvl5pPr marL="2057400" indent="-228600" algn="ctr" defTabSz="457200"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5pPr>
                <a:lvl6pPr marL="2514600" indent="-2286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6pPr>
                <a:lvl7pPr marL="2971800" indent="-2286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7pPr>
                <a:lvl8pPr marL="3429000" indent="-2286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8pPr>
                <a:lvl9pPr marL="3886200" indent="-228600" algn="ctr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/>
                    <a:ea typeface="Gill Sans"/>
                    <a:cs typeface="Gill Sans"/>
                    <a:sym typeface="Gill Sans"/>
                  </a:defRPr>
                </a:lvl9pPr>
              </a:lstStyle>
              <a:p>
                <a:pPr eaLnBrk="1" hangingPunct="1"/>
                <a:r>
                  <a:rPr lang="en-US" altLang="zh-CN" sz="14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Early actions </a:t>
                </a:r>
              </a:p>
              <a:p>
                <a:pPr eaLnBrk="1" hangingPunct="1"/>
                <a:r>
                  <a:rPr lang="en-US" altLang="zh-CN" sz="14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and early </a:t>
                </a:r>
              </a:p>
              <a:p>
                <a:pPr eaLnBrk="1" hangingPunct="1"/>
                <a:r>
                  <a:rPr lang="en-US" altLang="zh-CN" sz="1400" b="1" dirty="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  <a:cs typeface="Arial" panose="020B0604020202020204" pitchFamily="34" charset="0"/>
                  </a:rPr>
                  <a:t>response</a:t>
                </a:r>
              </a:p>
            </p:txBody>
          </p:sp>
        </p:grpSp>
        <p:sp>
          <p:nvSpPr>
            <p:cNvPr id="27" name="TextBox 13">
              <a:extLst>
                <a:ext uri="{FF2B5EF4-FFF2-40B4-BE49-F238E27FC236}">
                  <a16:creationId xmlns:a16="http://schemas.microsoft.com/office/drawing/2014/main" id="{9ABDE890-0CAA-45AF-A2D0-8DE57B97A4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2481" y="2481439"/>
              <a:ext cx="1656025" cy="287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  <a:lvl2pPr marL="742950" indent="-285750"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2pPr>
              <a:lvl3pPr marL="1143000" indent="-228600"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3pPr>
              <a:lvl4pPr marL="1600200" indent="-228600"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4pPr>
              <a:lvl5pPr marL="2057400" indent="-228600"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9pPr>
            </a:lstStyle>
            <a:p>
              <a:pPr eaLnBrk="1" hangingPunct="1"/>
              <a:r>
                <a:rPr lang="en-US" altLang="zh-CN" sz="14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Mitigation &amp; Financing </a:t>
              </a:r>
            </a:p>
          </p:txBody>
        </p:sp>
        <p:sp>
          <p:nvSpPr>
            <p:cNvPr id="28" name="TextBox 60">
              <a:extLst>
                <a:ext uri="{FF2B5EF4-FFF2-40B4-BE49-F238E27FC236}">
                  <a16:creationId xmlns:a16="http://schemas.microsoft.com/office/drawing/2014/main" id="{8A148683-C87D-4D3A-BC13-8A519F906D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1395" y="4764039"/>
              <a:ext cx="2392335" cy="892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  <a:lvl2pPr marL="742950" indent="-285750"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2pPr>
              <a:lvl3pPr marL="1143000" indent="-228600"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3pPr>
              <a:lvl4pPr marL="1600200" indent="-228600"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4pPr>
              <a:lvl5pPr marL="2057400" indent="-228600" algn="ctr" defTabSz="457200"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42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9pPr>
            </a:lstStyle>
            <a:p>
              <a:pPr eaLnBrk="1" hangingPunct="1"/>
              <a:r>
                <a:rPr lang="en-US" altLang="zh-CN" sz="1400" b="1" dirty="0"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Pre-emptive evacuation, early </a:t>
              </a:r>
            </a:p>
            <a:p>
              <a:pPr eaLnBrk="1" hangingPunct="1"/>
              <a:r>
                <a:rPr lang="en-US" altLang="zh-CN" sz="1400" b="1" dirty="0"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harvesting, house strengthening, </a:t>
              </a:r>
            </a:p>
            <a:p>
              <a:pPr eaLnBrk="1" hangingPunct="1"/>
              <a:r>
                <a:rPr lang="en-US" altLang="zh-CN" sz="1400" b="1" dirty="0"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release of emergency funds, cash transfer</a:t>
              </a:r>
            </a:p>
          </p:txBody>
        </p:sp>
        <p:sp>
          <p:nvSpPr>
            <p:cNvPr id="29" name="Right Arrow 29">
              <a:extLst>
                <a:ext uri="{FF2B5EF4-FFF2-40B4-BE49-F238E27FC236}">
                  <a16:creationId xmlns:a16="http://schemas.microsoft.com/office/drawing/2014/main" id="{B391317D-7083-4D78-9A4E-C23D74E9CA5A}"/>
                </a:ext>
              </a:extLst>
            </p:cNvPr>
            <p:cNvSpPr/>
            <p:nvPr/>
          </p:nvSpPr>
          <p:spPr bwMode="auto">
            <a:xfrm>
              <a:off x="6308832" y="2416594"/>
              <a:ext cx="535547" cy="362860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71450">
                <a:defRPr/>
              </a:pPr>
              <a:endParaRPr lang="zh-CN" altLang="zh-CN" sz="675" kern="0">
                <a:solidFill>
                  <a:srgbClr val="FFFFFF"/>
                </a:solidFill>
                <a:ea typeface="ＭＳ Ｐゴシック" charset="-128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3CBAF7E-F37E-4BD6-ABB3-CD7C937BB3C1}"/>
              </a:ext>
            </a:extLst>
          </p:cNvPr>
          <p:cNvSpPr txBox="1"/>
          <p:nvPr/>
        </p:nvSpPr>
        <p:spPr>
          <a:xfrm>
            <a:off x="1104122" y="1123519"/>
            <a:ext cx="10072122" cy="3590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292100" hangingPunct="0"/>
            <a:r>
              <a:rPr lang="en-US" sz="2000" b="1" dirty="0"/>
              <a:t>Transforming from “What the Weather will Be” to “What the Weather Will Do” </a:t>
            </a:r>
            <a:endParaRPr lang="en-US" sz="2000" b="1" dirty="0">
              <a:solidFill>
                <a:srgbClr val="000000"/>
              </a:solidFill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04637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" y="5949285"/>
            <a:ext cx="2121601" cy="866775"/>
          </a:xfrm>
          <a:prstGeom prst="rect">
            <a:avLst/>
          </a:prstGeom>
        </p:spPr>
      </p:pic>
      <p:sp>
        <p:nvSpPr>
          <p:cNvPr id="27" name="Line 160">
            <a:extLst>
              <a:ext uri="{FF2B5EF4-FFF2-40B4-BE49-F238E27FC236}">
                <a16:creationId xmlns:a16="http://schemas.microsoft.com/office/drawing/2014/main" id="{6E7F4210-3F21-6E47-A81D-DF2C965874BC}"/>
              </a:ext>
            </a:extLst>
          </p:cNvPr>
          <p:cNvSpPr>
            <a:spLocks noChangeShapeType="1"/>
          </p:cNvSpPr>
          <p:nvPr/>
        </p:nvSpPr>
        <p:spPr bwMode="auto">
          <a:xfrm>
            <a:off x="1913075" y="4020551"/>
            <a:ext cx="8086279" cy="2298"/>
          </a:xfrm>
          <a:prstGeom prst="line">
            <a:avLst/>
          </a:prstGeom>
          <a:noFill/>
          <a:ln w="44450">
            <a:solidFill>
              <a:schemeClr val="bg1">
                <a:lumMod val="50000"/>
                <a:alpha val="2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22860" rIns="45720" bIns="22860"/>
          <a:lstStyle/>
          <a:p>
            <a:endParaRPr lang="es-MX"/>
          </a:p>
        </p:txBody>
      </p:sp>
      <p:sp>
        <p:nvSpPr>
          <p:cNvPr id="28" name="Freeform 205">
            <a:extLst>
              <a:ext uri="{FF2B5EF4-FFF2-40B4-BE49-F238E27FC236}">
                <a16:creationId xmlns:a16="http://schemas.microsoft.com/office/drawing/2014/main" id="{A889E4FB-48B1-5940-BDF4-FCB820338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6137" y="2255001"/>
            <a:ext cx="551808" cy="3512717"/>
          </a:xfrm>
          <a:custGeom>
            <a:avLst/>
            <a:gdLst>
              <a:gd name="T0" fmla="*/ 0 w 1058"/>
              <a:gd name="T1" fmla="*/ 0 h 6736"/>
              <a:gd name="T2" fmla="*/ 0 w 1058"/>
              <a:gd name="T3" fmla="*/ 0 h 6736"/>
              <a:gd name="T4" fmla="*/ 137073573 w 1058"/>
              <a:gd name="T5" fmla="*/ 437148159 h 6736"/>
              <a:gd name="T6" fmla="*/ 0 w 1058"/>
              <a:gd name="T7" fmla="*/ 873388842 h 67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58" h="6736">
                <a:moveTo>
                  <a:pt x="0" y="0"/>
                </a:moveTo>
                <a:lnTo>
                  <a:pt x="0" y="0"/>
                </a:lnTo>
                <a:cubicBezTo>
                  <a:pt x="585" y="0"/>
                  <a:pt x="1057" y="1512"/>
                  <a:pt x="1057" y="3371"/>
                </a:cubicBezTo>
                <a:cubicBezTo>
                  <a:pt x="1057" y="5233"/>
                  <a:pt x="585" y="6735"/>
                  <a:pt x="0" y="6735"/>
                </a:cubicBezTo>
              </a:path>
            </a:pathLst>
          </a:custGeom>
          <a:noFill/>
          <a:ln w="44450" cap="flat">
            <a:solidFill>
              <a:schemeClr val="bg1">
                <a:lumMod val="50000"/>
                <a:alpha val="2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22860" rIns="45720" bIns="22860"/>
          <a:lstStyle/>
          <a:p>
            <a:endParaRPr lang="es-MX"/>
          </a:p>
        </p:txBody>
      </p:sp>
      <p:sp>
        <p:nvSpPr>
          <p:cNvPr id="29" name="Freeform 206">
            <a:extLst>
              <a:ext uri="{FF2B5EF4-FFF2-40B4-BE49-F238E27FC236}">
                <a16:creationId xmlns:a16="http://schemas.microsoft.com/office/drawing/2014/main" id="{A6BB967C-DF5D-BF4D-98F5-CFD8F1FB6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7363" y="2255001"/>
            <a:ext cx="551808" cy="3512717"/>
          </a:xfrm>
          <a:custGeom>
            <a:avLst/>
            <a:gdLst>
              <a:gd name="T0" fmla="*/ 0 w 1057"/>
              <a:gd name="T1" fmla="*/ 0 h 6736"/>
              <a:gd name="T2" fmla="*/ 0 w 1057"/>
              <a:gd name="T3" fmla="*/ 0 h 6736"/>
              <a:gd name="T4" fmla="*/ 137203254 w 1057"/>
              <a:gd name="T5" fmla="*/ 437148159 h 6736"/>
              <a:gd name="T6" fmla="*/ 0 w 1057"/>
              <a:gd name="T7" fmla="*/ 873388842 h 67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57" h="6736">
                <a:moveTo>
                  <a:pt x="0" y="0"/>
                </a:moveTo>
                <a:lnTo>
                  <a:pt x="0" y="0"/>
                </a:lnTo>
                <a:cubicBezTo>
                  <a:pt x="584" y="0"/>
                  <a:pt x="1056" y="1512"/>
                  <a:pt x="1056" y="3371"/>
                </a:cubicBezTo>
                <a:cubicBezTo>
                  <a:pt x="1056" y="5233"/>
                  <a:pt x="584" y="6735"/>
                  <a:pt x="0" y="6735"/>
                </a:cubicBezTo>
              </a:path>
            </a:pathLst>
          </a:custGeom>
          <a:noFill/>
          <a:ln w="44450" cap="flat">
            <a:solidFill>
              <a:schemeClr val="bg1">
                <a:lumMod val="50000"/>
                <a:alpha val="2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22860" rIns="45720" bIns="22860"/>
          <a:lstStyle/>
          <a:p>
            <a:endParaRPr lang="es-MX"/>
          </a:p>
        </p:txBody>
      </p:sp>
      <p:sp>
        <p:nvSpPr>
          <p:cNvPr id="30" name="Freeform 207">
            <a:extLst>
              <a:ext uri="{FF2B5EF4-FFF2-40B4-BE49-F238E27FC236}">
                <a16:creationId xmlns:a16="http://schemas.microsoft.com/office/drawing/2014/main" id="{10A4C1F9-45A3-2A4B-B0C4-FE002A1D7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0888" y="2255001"/>
            <a:ext cx="551808" cy="3512717"/>
          </a:xfrm>
          <a:custGeom>
            <a:avLst/>
            <a:gdLst>
              <a:gd name="T0" fmla="*/ 0 w 1058"/>
              <a:gd name="T1" fmla="*/ 0 h 6736"/>
              <a:gd name="T2" fmla="*/ 0 w 1058"/>
              <a:gd name="T3" fmla="*/ 0 h 6736"/>
              <a:gd name="T4" fmla="*/ 137073573 w 1058"/>
              <a:gd name="T5" fmla="*/ 437148159 h 6736"/>
              <a:gd name="T6" fmla="*/ 0 w 1058"/>
              <a:gd name="T7" fmla="*/ 873388842 h 67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58" h="6736">
                <a:moveTo>
                  <a:pt x="0" y="0"/>
                </a:moveTo>
                <a:lnTo>
                  <a:pt x="0" y="0"/>
                </a:lnTo>
                <a:cubicBezTo>
                  <a:pt x="585" y="0"/>
                  <a:pt x="1057" y="1512"/>
                  <a:pt x="1057" y="3371"/>
                </a:cubicBezTo>
                <a:cubicBezTo>
                  <a:pt x="1057" y="5233"/>
                  <a:pt x="585" y="6735"/>
                  <a:pt x="0" y="6735"/>
                </a:cubicBezTo>
              </a:path>
            </a:pathLst>
          </a:custGeom>
          <a:noFill/>
          <a:ln w="44450" cap="flat">
            <a:solidFill>
              <a:schemeClr val="bg1">
                <a:lumMod val="50000"/>
                <a:alpha val="2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22860" rIns="45720" bIns="22860"/>
          <a:lstStyle/>
          <a:p>
            <a:endParaRPr lang="es-MX"/>
          </a:p>
        </p:txBody>
      </p:sp>
      <p:sp>
        <p:nvSpPr>
          <p:cNvPr id="31" name="Triángulo 886">
            <a:extLst>
              <a:ext uri="{FF2B5EF4-FFF2-40B4-BE49-F238E27FC236}">
                <a16:creationId xmlns:a16="http://schemas.microsoft.com/office/drawing/2014/main" id="{7992BC50-94A5-0242-8CCC-B97639F8EF58}"/>
              </a:ext>
            </a:extLst>
          </p:cNvPr>
          <p:cNvSpPr/>
          <p:nvPr/>
        </p:nvSpPr>
        <p:spPr>
          <a:xfrm rot="5400000">
            <a:off x="9504384" y="3353651"/>
            <a:ext cx="2376968" cy="1377499"/>
          </a:xfrm>
          <a:prstGeom prst="triangle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s-MX"/>
          </a:p>
        </p:txBody>
      </p:sp>
      <p:sp>
        <p:nvSpPr>
          <p:cNvPr id="32" name="Triángulo 264">
            <a:extLst>
              <a:ext uri="{FF2B5EF4-FFF2-40B4-BE49-F238E27FC236}">
                <a16:creationId xmlns:a16="http://schemas.microsoft.com/office/drawing/2014/main" id="{5B633CF7-7A59-4945-87C8-123B7CDF2CB7}"/>
              </a:ext>
            </a:extLst>
          </p:cNvPr>
          <p:cNvSpPr/>
          <p:nvPr/>
        </p:nvSpPr>
        <p:spPr>
          <a:xfrm rot="5400000">
            <a:off x="398550" y="3374780"/>
            <a:ext cx="1838252" cy="1319550"/>
          </a:xfrm>
          <a:custGeom>
            <a:avLst/>
            <a:gdLst>
              <a:gd name="connsiteX0" fmla="*/ 0 w 5229164"/>
              <a:gd name="connsiteY0" fmla="*/ 3030009 h 3030009"/>
              <a:gd name="connsiteX1" fmla="*/ 2614582 w 5229164"/>
              <a:gd name="connsiteY1" fmla="*/ 0 h 3030009"/>
              <a:gd name="connsiteX2" fmla="*/ 5229164 w 5229164"/>
              <a:gd name="connsiteY2" fmla="*/ 3030009 h 3030009"/>
              <a:gd name="connsiteX3" fmla="*/ 0 w 5229164"/>
              <a:gd name="connsiteY3" fmla="*/ 3030009 h 3030009"/>
              <a:gd name="connsiteX0" fmla="*/ 0 w 5229164"/>
              <a:gd name="connsiteY0" fmla="*/ 3030009 h 3030009"/>
              <a:gd name="connsiteX1" fmla="*/ 2614582 w 5229164"/>
              <a:gd name="connsiteY1" fmla="*/ 0 h 3030009"/>
              <a:gd name="connsiteX2" fmla="*/ 5229164 w 5229164"/>
              <a:gd name="connsiteY2" fmla="*/ 3030009 h 3030009"/>
              <a:gd name="connsiteX3" fmla="*/ 2638702 w 5229164"/>
              <a:gd name="connsiteY3" fmla="*/ 3019395 h 3030009"/>
              <a:gd name="connsiteX4" fmla="*/ 0 w 5229164"/>
              <a:gd name="connsiteY4" fmla="*/ 3030009 h 3030009"/>
              <a:gd name="connsiteX0" fmla="*/ 0 w 5229164"/>
              <a:gd name="connsiteY0" fmla="*/ 3030009 h 3030009"/>
              <a:gd name="connsiteX1" fmla="*/ 2614582 w 5229164"/>
              <a:gd name="connsiteY1" fmla="*/ 0 h 3030009"/>
              <a:gd name="connsiteX2" fmla="*/ 5229164 w 5229164"/>
              <a:gd name="connsiteY2" fmla="*/ 3030009 h 3030009"/>
              <a:gd name="connsiteX3" fmla="*/ 2625054 w 5229164"/>
              <a:gd name="connsiteY3" fmla="*/ 2009464 h 3030009"/>
              <a:gd name="connsiteX4" fmla="*/ 0 w 5229164"/>
              <a:gd name="connsiteY4" fmla="*/ 3030009 h 303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9164" h="3030009">
                <a:moveTo>
                  <a:pt x="0" y="3030009"/>
                </a:moveTo>
                <a:lnTo>
                  <a:pt x="2614582" y="0"/>
                </a:lnTo>
                <a:lnTo>
                  <a:pt x="5229164" y="3030009"/>
                </a:lnTo>
                <a:lnTo>
                  <a:pt x="2625054" y="2009464"/>
                </a:lnTo>
                <a:lnTo>
                  <a:pt x="0" y="3030009"/>
                </a:lnTo>
                <a:close/>
              </a:path>
            </a:pathLst>
          </a:cu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s-MX"/>
          </a:p>
        </p:txBody>
      </p:sp>
      <p:grpSp>
        <p:nvGrpSpPr>
          <p:cNvPr id="2" name="Group 245">
            <a:extLst>
              <a:ext uri="{FF2B5EF4-FFF2-40B4-BE49-F238E27FC236}">
                <a16:creationId xmlns:a16="http://schemas.microsoft.com/office/drawing/2014/main" id="{754E6BD5-D93C-1E4B-9F3A-A6CF9733E967}"/>
              </a:ext>
            </a:extLst>
          </p:cNvPr>
          <p:cNvGrpSpPr/>
          <p:nvPr/>
        </p:nvGrpSpPr>
        <p:grpSpPr>
          <a:xfrm>
            <a:off x="1494670" y="1949526"/>
            <a:ext cx="1967001" cy="431879"/>
            <a:chOff x="2616826" y="4306442"/>
            <a:chExt cx="3316637" cy="863757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53579F5B-1639-FD44-B48E-D2982266F29C}"/>
                </a:ext>
              </a:extLst>
            </p:cNvPr>
            <p:cNvSpPr/>
            <p:nvPr/>
          </p:nvSpPr>
          <p:spPr>
            <a:xfrm>
              <a:off x="2616826" y="4306442"/>
              <a:ext cx="3316637" cy="863757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sp>
          <p:nvSpPr>
            <p:cNvPr id="35" name="CuadroTexto 798">
              <a:extLst>
                <a:ext uri="{FF2B5EF4-FFF2-40B4-BE49-F238E27FC236}">
                  <a16:creationId xmlns:a16="http://schemas.microsoft.com/office/drawing/2014/main" id="{B883FFB9-0DB8-484E-A6AB-E5D013A35325}"/>
                </a:ext>
              </a:extLst>
            </p:cNvPr>
            <p:cNvSpPr txBox="1"/>
            <p:nvPr/>
          </p:nvSpPr>
          <p:spPr>
            <a:xfrm>
              <a:off x="3345567" y="4467854"/>
              <a:ext cx="1859154" cy="677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00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Lato" charset="0"/>
                </a:rPr>
                <a:t>P</a:t>
              </a:r>
              <a:r>
                <a:rPr lang="en-US" sz="1400" b="1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Lato" charset="0"/>
                </a:rPr>
                <a:t>eople</a:t>
              </a:r>
            </a:p>
          </p:txBody>
        </p:sp>
      </p:grp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61E148A-A198-0742-BEB4-AC8BABA7C60E}"/>
              </a:ext>
            </a:extLst>
          </p:cNvPr>
          <p:cNvSpPr/>
          <p:nvPr/>
        </p:nvSpPr>
        <p:spPr>
          <a:xfrm>
            <a:off x="4444669" y="1949526"/>
            <a:ext cx="1967001" cy="43187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37" name="CuadroTexto 798">
            <a:extLst>
              <a:ext uri="{FF2B5EF4-FFF2-40B4-BE49-F238E27FC236}">
                <a16:creationId xmlns:a16="http://schemas.microsoft.com/office/drawing/2014/main" id="{C41B37CA-15ED-7B4A-9936-A6144CCDBFD2}"/>
              </a:ext>
            </a:extLst>
          </p:cNvPr>
          <p:cNvSpPr txBox="1"/>
          <p:nvPr/>
        </p:nvSpPr>
        <p:spPr>
          <a:xfrm>
            <a:off x="4523570" y="2030228"/>
            <a:ext cx="1790496" cy="292388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Lato" charset="0"/>
              </a:rPr>
              <a:t>P</a:t>
            </a:r>
            <a:r>
              <a:rPr lang="en-US" sz="14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Lato" charset="0"/>
              </a:rPr>
              <a:t>robability of Loss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4D85EB17-B8B6-7945-9087-07D758D5B16E}"/>
              </a:ext>
            </a:extLst>
          </p:cNvPr>
          <p:cNvSpPr/>
          <p:nvPr/>
        </p:nvSpPr>
        <p:spPr>
          <a:xfrm>
            <a:off x="7492170" y="1949526"/>
            <a:ext cx="1967001" cy="43187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39" name="CuadroTexto 798">
            <a:extLst>
              <a:ext uri="{FF2B5EF4-FFF2-40B4-BE49-F238E27FC236}">
                <a16:creationId xmlns:a16="http://schemas.microsoft.com/office/drawing/2014/main" id="{E442F4AB-9D04-E44D-97DB-ABBC1BB1F9C9}"/>
              </a:ext>
            </a:extLst>
          </p:cNvPr>
          <p:cNvSpPr txBox="1"/>
          <p:nvPr/>
        </p:nvSpPr>
        <p:spPr>
          <a:xfrm>
            <a:off x="7852925" y="2030228"/>
            <a:ext cx="1242677" cy="292388"/>
          </a:xfrm>
          <a:prstGeom prst="rect">
            <a:avLst/>
          </a:prstGeom>
          <a:noFill/>
          <a:ln>
            <a:noFill/>
          </a:ln>
        </p:spPr>
        <p:txBody>
          <a:bodyPr wrap="square" lIns="45720" tIns="22860" rIns="45720" bIns="22860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Lato" charset="0"/>
              </a:rPr>
              <a:t>P</a:t>
            </a:r>
            <a:r>
              <a:rPr lang="en-US" sz="14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Lato" charset="0"/>
              </a:rPr>
              <a:t>henomenon</a:t>
            </a:r>
          </a:p>
        </p:txBody>
      </p:sp>
      <p:grpSp>
        <p:nvGrpSpPr>
          <p:cNvPr id="3" name="Group 252">
            <a:extLst>
              <a:ext uri="{FF2B5EF4-FFF2-40B4-BE49-F238E27FC236}">
                <a16:creationId xmlns:a16="http://schemas.microsoft.com/office/drawing/2014/main" id="{069B9DC5-F8AF-D44B-9219-0C286FE35A7C}"/>
              </a:ext>
            </a:extLst>
          </p:cNvPr>
          <p:cNvGrpSpPr/>
          <p:nvPr/>
        </p:nvGrpSpPr>
        <p:grpSpPr>
          <a:xfrm>
            <a:off x="1494670" y="5378526"/>
            <a:ext cx="1967001" cy="431879"/>
            <a:chOff x="2616826" y="4306442"/>
            <a:chExt cx="3316637" cy="863757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8966EACA-E5D9-FB47-9FC3-8D479782720A}"/>
                </a:ext>
              </a:extLst>
            </p:cNvPr>
            <p:cNvSpPr/>
            <p:nvPr/>
          </p:nvSpPr>
          <p:spPr>
            <a:xfrm>
              <a:off x="2616826" y="4306442"/>
              <a:ext cx="3316637" cy="863757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sp>
          <p:nvSpPr>
            <p:cNvPr id="42" name="CuadroTexto 798">
              <a:extLst>
                <a:ext uri="{FF2B5EF4-FFF2-40B4-BE49-F238E27FC236}">
                  <a16:creationId xmlns:a16="http://schemas.microsoft.com/office/drawing/2014/main" id="{DD203D82-6B6A-6148-97A7-C242D1DC6753}"/>
                </a:ext>
              </a:extLst>
            </p:cNvPr>
            <p:cNvSpPr txBox="1"/>
            <p:nvPr/>
          </p:nvSpPr>
          <p:spPr>
            <a:xfrm>
              <a:off x="3139040" y="4416070"/>
              <a:ext cx="2409088" cy="677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00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Lato" charset="0"/>
                </a:rPr>
                <a:t>P</a:t>
              </a:r>
              <a:r>
                <a:rPr lang="en-US" sz="1400" b="1" dirty="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Lato" charset="0"/>
                </a:rPr>
                <a:t>artnership</a:t>
              </a:r>
            </a:p>
          </p:txBody>
        </p:sp>
      </p:grp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FD4531D-0A5F-5443-A0D8-511A0C6BF401}"/>
              </a:ext>
            </a:extLst>
          </p:cNvPr>
          <p:cNvSpPr/>
          <p:nvPr/>
        </p:nvSpPr>
        <p:spPr>
          <a:xfrm>
            <a:off x="4444669" y="5378526"/>
            <a:ext cx="1967001" cy="43187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4" name="CuadroTexto 798">
            <a:extLst>
              <a:ext uri="{FF2B5EF4-FFF2-40B4-BE49-F238E27FC236}">
                <a16:creationId xmlns:a16="http://schemas.microsoft.com/office/drawing/2014/main" id="{BCCFD7A8-4D5D-E842-A415-62FFD0C013DC}"/>
              </a:ext>
            </a:extLst>
          </p:cNvPr>
          <p:cNvSpPr txBox="1"/>
          <p:nvPr/>
        </p:nvSpPr>
        <p:spPr>
          <a:xfrm>
            <a:off x="4661900" y="5459228"/>
            <a:ext cx="1570986" cy="292388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Lato" charset="0"/>
              </a:rPr>
              <a:t>P</a:t>
            </a:r>
            <a:r>
              <a:rPr lang="en-US" sz="14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Lato" charset="0"/>
              </a:rPr>
              <a:t>latform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F395FC2A-403D-E84B-B783-6BDB8A946320}"/>
              </a:ext>
            </a:extLst>
          </p:cNvPr>
          <p:cNvSpPr/>
          <p:nvPr/>
        </p:nvSpPr>
        <p:spPr>
          <a:xfrm>
            <a:off x="7492170" y="5378526"/>
            <a:ext cx="1967001" cy="43187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lang="en-US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6" name="CuadroTexto 798">
            <a:extLst>
              <a:ext uri="{FF2B5EF4-FFF2-40B4-BE49-F238E27FC236}">
                <a16:creationId xmlns:a16="http://schemas.microsoft.com/office/drawing/2014/main" id="{B48E1AAB-9F94-6D46-A333-B18967CDE281}"/>
              </a:ext>
            </a:extLst>
          </p:cNvPr>
          <p:cNvSpPr txBox="1"/>
          <p:nvPr/>
        </p:nvSpPr>
        <p:spPr>
          <a:xfrm>
            <a:off x="7733733" y="5459228"/>
            <a:ext cx="1595320" cy="292388"/>
          </a:xfrm>
          <a:prstGeom prst="rect">
            <a:avLst/>
          </a:prstGeom>
          <a:noFill/>
          <a:ln>
            <a:noFill/>
          </a:ln>
        </p:spPr>
        <p:txBody>
          <a:bodyPr wrap="square" lIns="45720" tIns="22860" rIns="45720" bIns="22860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0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Lato" charset="0"/>
              </a:rPr>
              <a:t>P</a:t>
            </a:r>
            <a:r>
              <a:rPr lang="en-US" sz="14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Lato" charset="0"/>
              </a:rPr>
              <a:t>ublicize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F1171FA-9EE6-284A-8D63-B8CB51CB06F2}"/>
              </a:ext>
            </a:extLst>
          </p:cNvPr>
          <p:cNvSpPr txBox="1"/>
          <p:nvPr/>
        </p:nvSpPr>
        <p:spPr>
          <a:xfrm>
            <a:off x="1712398" y="2423292"/>
            <a:ext cx="1953916" cy="969496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marL="177800" indent="-177800">
              <a:lnSpc>
                <a:spcPts val="1800"/>
              </a:lnSpc>
              <a:buFont typeface="Arial" pitchFamily="34" charset="0"/>
              <a:buChar char="•"/>
            </a:pPr>
            <a:r>
              <a:rPr lang="en-US" sz="14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Forecasters, </a:t>
            </a:r>
          </a:p>
          <a:p>
            <a:pPr marL="177800" indent="-177800">
              <a:lnSpc>
                <a:spcPts val="1800"/>
              </a:lnSpc>
              <a:buFont typeface="Arial" pitchFamily="34" charset="0"/>
              <a:buChar char="•"/>
            </a:pPr>
            <a:r>
              <a:rPr lang="en-US" sz="14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Researchers, </a:t>
            </a:r>
          </a:p>
          <a:p>
            <a:pPr marL="177800" indent="-177800">
              <a:lnSpc>
                <a:spcPts val="1800"/>
              </a:lnSpc>
              <a:buFont typeface="Arial" pitchFamily="34" charset="0"/>
              <a:buChar char="•"/>
            </a:pPr>
            <a:r>
              <a:rPr lang="en-US" sz="14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DRR Officers, </a:t>
            </a:r>
          </a:p>
          <a:p>
            <a:pPr marL="177800">
              <a:lnSpc>
                <a:spcPts val="1800"/>
              </a:lnSpc>
            </a:pPr>
            <a:r>
              <a:rPr lang="en-US" sz="14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other stakeholders</a:t>
            </a:r>
          </a:p>
        </p:txBody>
      </p:sp>
      <p:sp>
        <p:nvSpPr>
          <p:cNvPr id="33" name="CuadroTexto 798">
            <a:extLst>
              <a:ext uri="{FF2B5EF4-FFF2-40B4-BE49-F238E27FC236}">
                <a16:creationId xmlns:a16="http://schemas.microsoft.com/office/drawing/2014/main" id="{B48E1AAB-9F94-6D46-A333-B18967CDE281}"/>
              </a:ext>
            </a:extLst>
          </p:cNvPr>
          <p:cNvSpPr txBox="1"/>
          <p:nvPr/>
        </p:nvSpPr>
        <p:spPr>
          <a:xfrm>
            <a:off x="9988710" y="3740852"/>
            <a:ext cx="1102610" cy="507831"/>
          </a:xfrm>
          <a:prstGeom prst="rect">
            <a:avLst/>
          </a:prstGeom>
          <a:noFill/>
          <a:ln>
            <a:noFill/>
          </a:ln>
        </p:spPr>
        <p:txBody>
          <a:bodyPr wrap="square" lIns="45720" tIns="22860" rIns="45720" bIns="22860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IBF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F1171FA-9EE6-284A-8D63-B8CB51CB06F2}"/>
              </a:ext>
            </a:extLst>
          </p:cNvPr>
          <p:cNvSpPr txBox="1"/>
          <p:nvPr/>
        </p:nvSpPr>
        <p:spPr>
          <a:xfrm>
            <a:off x="1590065" y="5876226"/>
            <a:ext cx="2000264" cy="507831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Impact Tables, Response</a:t>
            </a:r>
          </a:p>
          <a:p>
            <a:pPr>
              <a:lnSpc>
                <a:spcPts val="1800"/>
              </a:lnSpc>
            </a:pPr>
            <a:r>
              <a:rPr lang="en-US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Matrix, SOPs, Pilot Testing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F1171FA-9EE6-284A-8D63-B8CB51CB06F2}"/>
              </a:ext>
            </a:extLst>
          </p:cNvPr>
          <p:cNvSpPr txBox="1"/>
          <p:nvPr/>
        </p:nvSpPr>
        <p:spPr>
          <a:xfrm>
            <a:off x="4498480" y="2454964"/>
            <a:ext cx="1735057" cy="969496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marL="177800" indent="-177800">
              <a:lnSpc>
                <a:spcPts val="1800"/>
              </a:lnSpc>
            </a:pPr>
            <a:r>
              <a:rPr lang="en-PH" sz="1400" b="1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Risk Assessment</a:t>
            </a:r>
          </a:p>
          <a:p>
            <a:pPr marL="177800" indent="-177800">
              <a:lnSpc>
                <a:spcPts val="1800"/>
              </a:lnSpc>
              <a:buFont typeface="Arial" pitchFamily="34" charset="0"/>
              <a:buChar char="•"/>
            </a:pPr>
            <a:r>
              <a:rPr lang="en-PH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Hazard</a:t>
            </a:r>
          </a:p>
          <a:p>
            <a:pPr marL="177800" indent="-177800">
              <a:lnSpc>
                <a:spcPts val="1800"/>
              </a:lnSpc>
              <a:buFont typeface="Arial" pitchFamily="34" charset="0"/>
              <a:buChar char="•"/>
            </a:pPr>
            <a:r>
              <a:rPr lang="en-PH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Exposure</a:t>
            </a:r>
          </a:p>
          <a:p>
            <a:pPr marL="177800" indent="-177800">
              <a:lnSpc>
                <a:spcPts val="1800"/>
              </a:lnSpc>
              <a:buFont typeface="Arial" pitchFamily="34" charset="0"/>
              <a:buChar char="•"/>
            </a:pPr>
            <a:r>
              <a:rPr lang="en-PH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Vulnerability</a:t>
            </a:r>
            <a:endParaRPr lang="en-US" sz="14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F1171FA-9EE6-284A-8D63-B8CB51CB06F2}"/>
              </a:ext>
            </a:extLst>
          </p:cNvPr>
          <p:cNvSpPr txBox="1"/>
          <p:nvPr/>
        </p:nvSpPr>
        <p:spPr>
          <a:xfrm>
            <a:off x="1375750" y="4383794"/>
            <a:ext cx="2719191" cy="1200329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marL="177800" indent="-177800">
              <a:lnSpc>
                <a:spcPts val="1800"/>
              </a:lnSpc>
              <a:buFont typeface="Arial" pitchFamily="34" charset="0"/>
              <a:buChar char="•"/>
            </a:pPr>
            <a:r>
              <a:rPr lang="en-PH" sz="14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Agreements/Collaborations</a:t>
            </a:r>
          </a:p>
          <a:p>
            <a:pPr marL="177800" indent="-177800">
              <a:lnSpc>
                <a:spcPts val="1800"/>
              </a:lnSpc>
              <a:buFont typeface="Arial" pitchFamily="34" charset="0"/>
              <a:buChar char="•"/>
            </a:pPr>
            <a:r>
              <a:rPr lang="en-PH" sz="14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Data Gathering</a:t>
            </a:r>
          </a:p>
          <a:p>
            <a:pPr marL="177800" indent="-177800">
              <a:lnSpc>
                <a:spcPts val="1800"/>
              </a:lnSpc>
              <a:buFont typeface="Arial" pitchFamily="34" charset="0"/>
              <a:buChar char="•"/>
            </a:pPr>
            <a:r>
              <a:rPr lang="en-PH" sz="14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Validations</a:t>
            </a:r>
          </a:p>
          <a:p>
            <a:pPr marL="177800" indent="-177800">
              <a:lnSpc>
                <a:spcPts val="1800"/>
              </a:lnSpc>
              <a:buFont typeface="Arial" pitchFamily="34" charset="0"/>
              <a:buChar char="•"/>
            </a:pPr>
            <a:r>
              <a:rPr lang="en-PH" sz="14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NMHS-Stakeholders tie-up</a:t>
            </a:r>
          </a:p>
          <a:p>
            <a:pPr marL="177800" indent="-177800">
              <a:lnSpc>
                <a:spcPts val="1800"/>
              </a:lnSpc>
              <a:buFont typeface="Arial" pitchFamily="34" charset="0"/>
              <a:buChar char="•"/>
            </a:pPr>
            <a:endParaRPr lang="en-US" sz="14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F1171FA-9EE6-284A-8D63-B8CB51CB06F2}"/>
              </a:ext>
            </a:extLst>
          </p:cNvPr>
          <p:cNvSpPr txBox="1"/>
          <p:nvPr/>
        </p:nvSpPr>
        <p:spPr>
          <a:xfrm>
            <a:off x="4498480" y="4455228"/>
            <a:ext cx="1882478" cy="738664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marL="177800" indent="-177800">
              <a:lnSpc>
                <a:spcPts val="1800"/>
              </a:lnSpc>
              <a:buFont typeface="Arial" pitchFamily="34" charset="0"/>
              <a:buChar char="•"/>
            </a:pPr>
            <a:r>
              <a:rPr lang="en-PH" sz="14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Visualization</a:t>
            </a:r>
          </a:p>
          <a:p>
            <a:pPr marL="177800" indent="-177800">
              <a:lnSpc>
                <a:spcPts val="1800"/>
              </a:lnSpc>
              <a:buFont typeface="Arial" pitchFamily="34" charset="0"/>
              <a:buChar char="•"/>
            </a:pPr>
            <a:r>
              <a:rPr lang="en-PH" sz="14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Risk Matrix</a:t>
            </a:r>
          </a:p>
          <a:p>
            <a:pPr marL="177800" indent="-177800">
              <a:lnSpc>
                <a:spcPts val="1800"/>
              </a:lnSpc>
              <a:buFont typeface="Arial" pitchFamily="34" charset="0"/>
              <a:buChar char="•"/>
            </a:pPr>
            <a:r>
              <a:rPr lang="en-PH" sz="14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Decision Support</a:t>
            </a:r>
            <a:endParaRPr lang="en-US" sz="14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F1171FA-9EE6-284A-8D63-B8CB51CB06F2}"/>
              </a:ext>
            </a:extLst>
          </p:cNvPr>
          <p:cNvSpPr txBox="1"/>
          <p:nvPr/>
        </p:nvSpPr>
        <p:spPr>
          <a:xfrm>
            <a:off x="7376542" y="2485603"/>
            <a:ext cx="2433439" cy="1661993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marL="177800" indent="-177800">
              <a:lnSpc>
                <a:spcPts val="1800"/>
              </a:lnSpc>
              <a:buFont typeface="Arial" pitchFamily="34" charset="0"/>
              <a:buChar char="•"/>
            </a:pPr>
            <a:r>
              <a:rPr lang="en-PH" sz="14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Weather Analysis</a:t>
            </a:r>
          </a:p>
          <a:p>
            <a:pPr marL="177800" indent="-177800">
              <a:lnSpc>
                <a:spcPts val="1800"/>
              </a:lnSpc>
              <a:buFont typeface="Arial" pitchFamily="34" charset="0"/>
              <a:buChar char="•"/>
            </a:pPr>
            <a:r>
              <a:rPr lang="en-PH" sz="14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Map Discussion</a:t>
            </a:r>
          </a:p>
          <a:p>
            <a:pPr marL="177800" indent="-177800">
              <a:lnSpc>
                <a:spcPts val="1800"/>
              </a:lnSpc>
              <a:buFont typeface="Arial" pitchFamily="34" charset="0"/>
              <a:buChar char="•"/>
            </a:pPr>
            <a:r>
              <a:rPr lang="en-PH" sz="14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Probabilistic Information</a:t>
            </a:r>
          </a:p>
          <a:p>
            <a:pPr marL="177800" indent="-177800">
              <a:lnSpc>
                <a:spcPts val="1800"/>
              </a:lnSpc>
              <a:buFont typeface="Arial" pitchFamily="34" charset="0"/>
              <a:buChar char="•"/>
            </a:pPr>
            <a:r>
              <a:rPr lang="en-PH" sz="14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Predictability oh high-</a:t>
            </a:r>
          </a:p>
          <a:p>
            <a:pPr marL="177800" indent="-177800">
              <a:lnSpc>
                <a:spcPts val="1800"/>
              </a:lnSpc>
            </a:pPr>
            <a:r>
              <a:rPr lang="en-PH" sz="14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  impact weather</a:t>
            </a:r>
          </a:p>
          <a:p>
            <a:pPr marL="177800" indent="-177800">
              <a:lnSpc>
                <a:spcPts val="1800"/>
              </a:lnSpc>
              <a:buFont typeface="Arial" pitchFamily="34" charset="0"/>
              <a:buChar char="•"/>
            </a:pPr>
            <a:r>
              <a:rPr lang="en-PH" sz="14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Decision for warning</a:t>
            </a:r>
          </a:p>
          <a:p>
            <a:pPr marL="177800" indent="-177800">
              <a:lnSpc>
                <a:spcPts val="1800"/>
              </a:lnSpc>
            </a:pPr>
            <a:endParaRPr lang="en-US" sz="14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F1171FA-9EE6-284A-8D63-B8CB51CB06F2}"/>
              </a:ext>
            </a:extLst>
          </p:cNvPr>
          <p:cNvSpPr txBox="1"/>
          <p:nvPr/>
        </p:nvSpPr>
        <p:spPr>
          <a:xfrm>
            <a:off x="7376542" y="4526666"/>
            <a:ext cx="2362002" cy="738664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marL="177800" indent="-177800">
              <a:lnSpc>
                <a:spcPts val="1800"/>
              </a:lnSpc>
              <a:buFont typeface="Arial" pitchFamily="34" charset="0"/>
              <a:buChar char="•"/>
            </a:pPr>
            <a:r>
              <a:rPr lang="en-PH" sz="14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Generation of warning</a:t>
            </a:r>
          </a:p>
          <a:p>
            <a:pPr marL="177800" indent="-177800">
              <a:lnSpc>
                <a:spcPts val="1800"/>
              </a:lnSpc>
              <a:buFont typeface="Arial" pitchFamily="34" charset="0"/>
              <a:buChar char="•"/>
            </a:pPr>
            <a:r>
              <a:rPr lang="en-PH" sz="14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Dissemination</a:t>
            </a:r>
            <a:endParaRPr lang="en-US" sz="14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177800" indent="-177800">
              <a:lnSpc>
                <a:spcPts val="1800"/>
              </a:lnSpc>
              <a:buFont typeface="Arial" pitchFamily="34" charset="0"/>
              <a:buChar char="•"/>
            </a:pPr>
            <a:r>
              <a:rPr lang="en-PH" sz="14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Validations</a:t>
            </a:r>
          </a:p>
        </p:txBody>
      </p:sp>
      <p:sp>
        <p:nvSpPr>
          <p:cNvPr id="62" name="Rectangle 61"/>
          <p:cNvSpPr/>
          <p:nvPr/>
        </p:nvSpPr>
        <p:spPr>
          <a:xfrm>
            <a:off x="955958" y="285728"/>
            <a:ext cx="9997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Highlights of IBF Development: The</a:t>
            </a: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 6Ps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F1171FA-9EE6-284A-8D63-B8CB51CB06F2}"/>
              </a:ext>
            </a:extLst>
          </p:cNvPr>
          <p:cNvSpPr txBox="1"/>
          <p:nvPr/>
        </p:nvSpPr>
        <p:spPr>
          <a:xfrm>
            <a:off x="1143009" y="2000243"/>
            <a:ext cx="380166" cy="276999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marL="177800" indent="-177800" algn="ctr">
              <a:lnSpc>
                <a:spcPts val="1800"/>
              </a:lnSpc>
            </a:pPr>
            <a:r>
              <a:rPr lang="en-PH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</a:t>
            </a:r>
            <a:endParaRPr lang="en-US" sz="14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F1171FA-9EE6-284A-8D63-B8CB51CB06F2}"/>
              </a:ext>
            </a:extLst>
          </p:cNvPr>
          <p:cNvSpPr txBox="1"/>
          <p:nvPr/>
        </p:nvSpPr>
        <p:spPr>
          <a:xfrm>
            <a:off x="1165984" y="5454884"/>
            <a:ext cx="380166" cy="276999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marL="177800" indent="-177800" algn="ctr">
              <a:lnSpc>
                <a:spcPts val="1800"/>
              </a:lnSpc>
            </a:pPr>
            <a:r>
              <a:rPr lang="en-PH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</a:t>
            </a:r>
            <a:endParaRPr lang="en-US" sz="14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F1171FA-9EE6-284A-8D63-B8CB51CB06F2}"/>
              </a:ext>
            </a:extLst>
          </p:cNvPr>
          <p:cNvSpPr txBox="1"/>
          <p:nvPr/>
        </p:nvSpPr>
        <p:spPr>
          <a:xfrm>
            <a:off x="4094943" y="2000244"/>
            <a:ext cx="380166" cy="276999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marL="177800" indent="-177800" algn="ctr">
              <a:lnSpc>
                <a:spcPts val="1800"/>
              </a:lnSpc>
            </a:pPr>
            <a:r>
              <a:rPr lang="en-PH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3</a:t>
            </a:r>
            <a:endParaRPr lang="en-US" sz="14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F1171FA-9EE6-284A-8D63-B8CB51CB06F2}"/>
              </a:ext>
            </a:extLst>
          </p:cNvPr>
          <p:cNvSpPr txBox="1"/>
          <p:nvPr/>
        </p:nvSpPr>
        <p:spPr>
          <a:xfrm>
            <a:off x="4094943" y="5429268"/>
            <a:ext cx="380166" cy="276999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marL="177800" indent="-177800" algn="ctr">
              <a:lnSpc>
                <a:spcPts val="1800"/>
              </a:lnSpc>
            </a:pPr>
            <a:r>
              <a:rPr lang="en-PH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4</a:t>
            </a:r>
            <a:endParaRPr lang="en-US" sz="14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F1171FA-9EE6-284A-8D63-B8CB51CB06F2}"/>
              </a:ext>
            </a:extLst>
          </p:cNvPr>
          <p:cNvSpPr txBox="1"/>
          <p:nvPr/>
        </p:nvSpPr>
        <p:spPr>
          <a:xfrm>
            <a:off x="7166777" y="2000244"/>
            <a:ext cx="380166" cy="276999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marL="177800" indent="-177800" algn="ctr">
              <a:lnSpc>
                <a:spcPts val="1800"/>
              </a:lnSpc>
            </a:pPr>
            <a:r>
              <a:rPr lang="en-PH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5</a:t>
            </a:r>
            <a:endParaRPr lang="en-US" sz="14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F1171FA-9EE6-284A-8D63-B8CB51CB06F2}"/>
              </a:ext>
            </a:extLst>
          </p:cNvPr>
          <p:cNvSpPr txBox="1"/>
          <p:nvPr/>
        </p:nvSpPr>
        <p:spPr>
          <a:xfrm>
            <a:off x="7166777" y="5429268"/>
            <a:ext cx="380166" cy="276999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 marL="177800" indent="-177800" algn="ctr">
              <a:lnSpc>
                <a:spcPts val="1800"/>
              </a:lnSpc>
            </a:pPr>
            <a:r>
              <a:rPr lang="en-PH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6</a:t>
            </a:r>
            <a:endParaRPr lang="en-US" sz="14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43010" name="Picture 2" descr="People icon in various color Royalty Free Vector Image"/>
          <p:cNvPicPr>
            <a:picLocks noChangeAspect="1" noChangeArrowheads="1"/>
          </p:cNvPicPr>
          <p:nvPr/>
        </p:nvPicPr>
        <p:blipFill>
          <a:blip r:embed="rId3" cstate="print"/>
          <a:srcRect l="15858" t="23688" r="15892" b="29784"/>
          <a:stretch>
            <a:fillRect/>
          </a:stretch>
        </p:blipFill>
        <p:spPr bwMode="auto">
          <a:xfrm>
            <a:off x="1951802" y="1285860"/>
            <a:ext cx="776222" cy="571504"/>
          </a:xfrm>
          <a:prstGeom prst="rect">
            <a:avLst/>
          </a:prstGeom>
          <a:noFill/>
        </p:spPr>
      </p:pic>
      <p:pic>
        <p:nvPicPr>
          <p:cNvPr id="40" name="Picture 6" descr="Image result for working together"/>
          <p:cNvPicPr>
            <a:picLocks noChangeAspect="1" noChangeArrowheads="1"/>
          </p:cNvPicPr>
          <p:nvPr/>
        </p:nvPicPr>
        <p:blipFill>
          <a:blip r:embed="rId4" cstate="print"/>
          <a:srcRect t="8179" r="2552" b="8871"/>
          <a:stretch>
            <a:fillRect/>
          </a:stretch>
        </p:blipFill>
        <p:spPr bwMode="auto">
          <a:xfrm>
            <a:off x="308728" y="5715016"/>
            <a:ext cx="1066093" cy="500066"/>
          </a:xfrm>
          <a:prstGeom prst="rect">
            <a:avLst/>
          </a:prstGeom>
          <a:noFill/>
        </p:spPr>
      </p:pic>
      <p:pic>
        <p:nvPicPr>
          <p:cNvPr id="43016" name="Picture 8" descr="One two-storey destroyed building isolated Vector Image"/>
          <p:cNvPicPr>
            <a:picLocks noChangeAspect="1" noChangeArrowheads="1"/>
          </p:cNvPicPr>
          <p:nvPr/>
        </p:nvPicPr>
        <p:blipFill>
          <a:blip r:embed="rId5" cstate="print"/>
          <a:srcRect l="1608" t="7021" r="1641" b="13812"/>
          <a:stretch>
            <a:fillRect/>
          </a:stretch>
        </p:blipFill>
        <p:spPr bwMode="auto">
          <a:xfrm>
            <a:off x="4952198" y="1142984"/>
            <a:ext cx="889215" cy="785818"/>
          </a:xfrm>
          <a:prstGeom prst="rect">
            <a:avLst/>
          </a:prstGeom>
          <a:noFill/>
        </p:spPr>
      </p:pic>
      <p:sp>
        <p:nvSpPr>
          <p:cNvPr id="43022" name="AutoShape 14" descr="Introduction to Impact-Based Forecas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24" name="AutoShape 16" descr="Introduction to Impact-Based Forecas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26" name="AutoShape 18" descr="Introduction to Impact-Based Forecas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4666446" y="5857868"/>
            <a:ext cx="1253098" cy="857280"/>
            <a:chOff x="4666446" y="5857868"/>
            <a:chExt cx="1253098" cy="857280"/>
          </a:xfrm>
        </p:grpSpPr>
        <p:pic>
          <p:nvPicPr>
            <p:cNvPr id="43020" name="Picture 12" descr="File:Map of Metro Manila (blank).svg - Wikimedia Common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52264" y="5857868"/>
              <a:ext cx="438881" cy="857280"/>
            </a:xfrm>
            <a:prstGeom prst="rect">
              <a:avLst/>
            </a:prstGeom>
            <a:noFill/>
          </p:spPr>
        </p:pic>
        <p:sp>
          <p:nvSpPr>
            <p:cNvPr id="48" name="Freeform 47"/>
            <p:cNvSpPr/>
            <p:nvPr/>
          </p:nvSpPr>
          <p:spPr>
            <a:xfrm>
              <a:off x="5380826" y="5929330"/>
              <a:ext cx="538718" cy="512515"/>
            </a:xfrm>
            <a:custGeom>
              <a:avLst/>
              <a:gdLst>
                <a:gd name="connsiteX0" fmla="*/ 4549 w 457021"/>
                <a:gd name="connsiteY0" fmla="*/ 341194 h 512515"/>
                <a:gd name="connsiteX1" fmla="*/ 45492 w 457021"/>
                <a:gd name="connsiteY1" fmla="*/ 313899 h 512515"/>
                <a:gd name="connsiteX2" fmla="*/ 86436 w 457021"/>
                <a:gd name="connsiteY2" fmla="*/ 300251 h 512515"/>
                <a:gd name="connsiteX3" fmla="*/ 113731 w 457021"/>
                <a:gd name="connsiteY3" fmla="*/ 259308 h 512515"/>
                <a:gd name="connsiteX4" fmla="*/ 154675 w 457021"/>
                <a:gd name="connsiteY4" fmla="*/ 218365 h 512515"/>
                <a:gd name="connsiteX5" fmla="*/ 236561 w 457021"/>
                <a:gd name="connsiteY5" fmla="*/ 95535 h 512515"/>
                <a:gd name="connsiteX6" fmla="*/ 263857 w 457021"/>
                <a:gd name="connsiteY6" fmla="*/ 54591 h 512515"/>
                <a:gd name="connsiteX7" fmla="*/ 386687 w 457021"/>
                <a:gd name="connsiteY7" fmla="*/ 13648 h 512515"/>
                <a:gd name="connsiteX8" fmla="*/ 427630 w 457021"/>
                <a:gd name="connsiteY8" fmla="*/ 0 h 512515"/>
                <a:gd name="connsiteX9" fmla="*/ 454925 w 457021"/>
                <a:gd name="connsiteY9" fmla="*/ 40944 h 512515"/>
                <a:gd name="connsiteX10" fmla="*/ 427630 w 457021"/>
                <a:gd name="connsiteY10" fmla="*/ 177421 h 512515"/>
                <a:gd name="connsiteX11" fmla="*/ 400334 w 457021"/>
                <a:gd name="connsiteY11" fmla="*/ 218365 h 512515"/>
                <a:gd name="connsiteX12" fmla="*/ 386687 w 457021"/>
                <a:gd name="connsiteY12" fmla="*/ 259308 h 512515"/>
                <a:gd name="connsiteX13" fmla="*/ 427630 w 457021"/>
                <a:gd name="connsiteY13" fmla="*/ 354842 h 512515"/>
                <a:gd name="connsiteX14" fmla="*/ 441278 w 457021"/>
                <a:gd name="connsiteY14" fmla="*/ 395785 h 512515"/>
                <a:gd name="connsiteX15" fmla="*/ 427630 w 457021"/>
                <a:gd name="connsiteY15" fmla="*/ 491320 h 512515"/>
                <a:gd name="connsiteX16" fmla="*/ 304800 w 457021"/>
                <a:gd name="connsiteY16" fmla="*/ 477672 h 512515"/>
                <a:gd name="connsiteX17" fmla="*/ 263857 w 457021"/>
                <a:gd name="connsiteY17" fmla="*/ 450377 h 512515"/>
                <a:gd name="connsiteX18" fmla="*/ 181970 w 457021"/>
                <a:gd name="connsiteY18" fmla="*/ 423081 h 512515"/>
                <a:gd name="connsiteX19" fmla="*/ 181970 w 457021"/>
                <a:gd name="connsiteY19" fmla="*/ 423081 h 512515"/>
                <a:gd name="connsiteX20" fmla="*/ 72788 w 457021"/>
                <a:gd name="connsiteY20" fmla="*/ 395785 h 512515"/>
                <a:gd name="connsiteX21" fmla="*/ 4549 w 457021"/>
                <a:gd name="connsiteY21" fmla="*/ 341194 h 512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7021" h="512515">
                  <a:moveTo>
                    <a:pt x="4549" y="341194"/>
                  </a:moveTo>
                  <a:cubicBezTo>
                    <a:pt x="0" y="327546"/>
                    <a:pt x="30821" y="321234"/>
                    <a:pt x="45492" y="313899"/>
                  </a:cubicBezTo>
                  <a:cubicBezTo>
                    <a:pt x="58359" y="307465"/>
                    <a:pt x="75202" y="309238"/>
                    <a:pt x="86436" y="300251"/>
                  </a:cubicBezTo>
                  <a:cubicBezTo>
                    <a:pt x="99244" y="290005"/>
                    <a:pt x="103230" y="271909"/>
                    <a:pt x="113731" y="259308"/>
                  </a:cubicBezTo>
                  <a:cubicBezTo>
                    <a:pt x="126087" y="244481"/>
                    <a:pt x="142825" y="233600"/>
                    <a:pt x="154675" y="218365"/>
                  </a:cubicBezTo>
                  <a:cubicBezTo>
                    <a:pt x="154679" y="218360"/>
                    <a:pt x="222911" y="116010"/>
                    <a:pt x="236561" y="95535"/>
                  </a:cubicBezTo>
                  <a:cubicBezTo>
                    <a:pt x="245660" y="81887"/>
                    <a:pt x="248296" y="59778"/>
                    <a:pt x="263857" y="54591"/>
                  </a:cubicBezTo>
                  <a:lnTo>
                    <a:pt x="386687" y="13648"/>
                  </a:lnTo>
                  <a:lnTo>
                    <a:pt x="427630" y="0"/>
                  </a:lnTo>
                  <a:cubicBezTo>
                    <a:pt x="436728" y="13648"/>
                    <a:pt x="453293" y="24623"/>
                    <a:pt x="454925" y="40944"/>
                  </a:cubicBezTo>
                  <a:cubicBezTo>
                    <a:pt x="457021" y="61903"/>
                    <a:pt x="443500" y="145681"/>
                    <a:pt x="427630" y="177421"/>
                  </a:cubicBezTo>
                  <a:cubicBezTo>
                    <a:pt x="420294" y="192092"/>
                    <a:pt x="409433" y="204717"/>
                    <a:pt x="400334" y="218365"/>
                  </a:cubicBezTo>
                  <a:cubicBezTo>
                    <a:pt x="395785" y="232013"/>
                    <a:pt x="386687" y="244922"/>
                    <a:pt x="386687" y="259308"/>
                  </a:cubicBezTo>
                  <a:cubicBezTo>
                    <a:pt x="386687" y="316118"/>
                    <a:pt x="405342" y="310267"/>
                    <a:pt x="427630" y="354842"/>
                  </a:cubicBezTo>
                  <a:cubicBezTo>
                    <a:pt x="434064" y="367709"/>
                    <a:pt x="436729" y="382137"/>
                    <a:pt x="441278" y="395785"/>
                  </a:cubicBezTo>
                  <a:cubicBezTo>
                    <a:pt x="436729" y="427630"/>
                    <a:pt x="455214" y="474770"/>
                    <a:pt x="427630" y="491320"/>
                  </a:cubicBezTo>
                  <a:cubicBezTo>
                    <a:pt x="392305" y="512515"/>
                    <a:pt x="344765" y="487663"/>
                    <a:pt x="304800" y="477672"/>
                  </a:cubicBezTo>
                  <a:cubicBezTo>
                    <a:pt x="288887" y="473694"/>
                    <a:pt x="278846" y="457039"/>
                    <a:pt x="263857" y="450377"/>
                  </a:cubicBezTo>
                  <a:cubicBezTo>
                    <a:pt x="237565" y="438692"/>
                    <a:pt x="209266" y="432180"/>
                    <a:pt x="181970" y="423081"/>
                  </a:cubicBezTo>
                  <a:lnTo>
                    <a:pt x="181970" y="423081"/>
                  </a:lnTo>
                  <a:cubicBezTo>
                    <a:pt x="43214" y="395329"/>
                    <a:pt x="170722" y="423766"/>
                    <a:pt x="72788" y="395785"/>
                  </a:cubicBezTo>
                  <a:cubicBezTo>
                    <a:pt x="8913" y="377535"/>
                    <a:pt x="9098" y="354842"/>
                    <a:pt x="4549" y="341194"/>
                  </a:cubicBezTo>
                  <a:close/>
                </a:path>
              </a:pathLst>
            </a:custGeom>
            <a:solidFill>
              <a:srgbClr val="FFC000">
                <a:alpha val="39000"/>
              </a:srgbClr>
            </a:solidFill>
            <a:ln>
              <a:solidFill>
                <a:srgbClr val="FFC000">
                  <a:alpha val="1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5494351" y="6357958"/>
              <a:ext cx="365761" cy="332617"/>
            </a:xfrm>
            <a:custGeom>
              <a:avLst/>
              <a:gdLst>
                <a:gd name="connsiteX0" fmla="*/ 0 w 365761"/>
                <a:gd name="connsiteY0" fmla="*/ 132843 h 332617"/>
                <a:gd name="connsiteX1" fmla="*/ 63611 w 365761"/>
                <a:gd name="connsiteY1" fmla="*/ 77184 h 332617"/>
                <a:gd name="connsiteX2" fmla="*/ 87465 w 365761"/>
                <a:gd name="connsiteY2" fmla="*/ 61281 h 332617"/>
                <a:gd name="connsiteX3" fmla="*/ 103367 w 365761"/>
                <a:gd name="connsiteY3" fmla="*/ 37427 h 332617"/>
                <a:gd name="connsiteX4" fmla="*/ 127221 w 365761"/>
                <a:gd name="connsiteY4" fmla="*/ 29476 h 332617"/>
                <a:gd name="connsiteX5" fmla="*/ 182880 w 365761"/>
                <a:gd name="connsiteY5" fmla="*/ 5622 h 332617"/>
                <a:gd name="connsiteX6" fmla="*/ 262393 w 365761"/>
                <a:gd name="connsiteY6" fmla="*/ 13573 h 332617"/>
                <a:gd name="connsiteX7" fmla="*/ 286247 w 365761"/>
                <a:gd name="connsiteY7" fmla="*/ 21525 h 332617"/>
                <a:gd name="connsiteX8" fmla="*/ 310101 w 365761"/>
                <a:gd name="connsiteY8" fmla="*/ 45379 h 332617"/>
                <a:gd name="connsiteX9" fmla="*/ 318052 w 365761"/>
                <a:gd name="connsiteY9" fmla="*/ 124892 h 332617"/>
                <a:gd name="connsiteX10" fmla="*/ 270345 w 365761"/>
                <a:gd name="connsiteY10" fmla="*/ 140794 h 332617"/>
                <a:gd name="connsiteX11" fmla="*/ 310101 w 365761"/>
                <a:gd name="connsiteY11" fmla="*/ 228259 h 332617"/>
                <a:gd name="connsiteX12" fmla="*/ 333955 w 365761"/>
                <a:gd name="connsiteY12" fmla="*/ 236210 h 332617"/>
                <a:gd name="connsiteX13" fmla="*/ 326004 w 365761"/>
                <a:gd name="connsiteY13" fmla="*/ 291869 h 332617"/>
                <a:gd name="connsiteX14" fmla="*/ 230588 w 365761"/>
                <a:gd name="connsiteY14" fmla="*/ 315723 h 332617"/>
                <a:gd name="connsiteX15" fmla="*/ 222637 w 365761"/>
                <a:gd name="connsiteY15" fmla="*/ 228259 h 332617"/>
                <a:gd name="connsiteX16" fmla="*/ 174929 w 365761"/>
                <a:gd name="connsiteY16" fmla="*/ 244161 h 332617"/>
                <a:gd name="connsiteX17" fmla="*/ 151075 w 365761"/>
                <a:gd name="connsiteY17" fmla="*/ 252113 h 332617"/>
                <a:gd name="connsiteX18" fmla="*/ 63611 w 365761"/>
                <a:gd name="connsiteY18" fmla="*/ 275966 h 332617"/>
                <a:gd name="connsiteX19" fmla="*/ 31806 w 365761"/>
                <a:gd name="connsiteY19" fmla="*/ 268015 h 332617"/>
                <a:gd name="connsiteX20" fmla="*/ 39757 w 365761"/>
                <a:gd name="connsiteY20" fmla="*/ 188502 h 332617"/>
                <a:gd name="connsiteX21" fmla="*/ 31806 w 365761"/>
                <a:gd name="connsiteY21" fmla="*/ 156697 h 332617"/>
                <a:gd name="connsiteX22" fmla="*/ 0 w 365761"/>
                <a:gd name="connsiteY22" fmla="*/ 132843 h 332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65761" h="332617">
                  <a:moveTo>
                    <a:pt x="0" y="132843"/>
                  </a:moveTo>
                  <a:cubicBezTo>
                    <a:pt x="26505" y="93086"/>
                    <a:pt x="7951" y="114291"/>
                    <a:pt x="63611" y="77184"/>
                  </a:cubicBezTo>
                  <a:lnTo>
                    <a:pt x="87465" y="61281"/>
                  </a:lnTo>
                  <a:cubicBezTo>
                    <a:pt x="92766" y="53330"/>
                    <a:pt x="95905" y="43397"/>
                    <a:pt x="103367" y="37427"/>
                  </a:cubicBezTo>
                  <a:cubicBezTo>
                    <a:pt x="109912" y="32191"/>
                    <a:pt x="119517" y="32778"/>
                    <a:pt x="127221" y="29476"/>
                  </a:cubicBezTo>
                  <a:cubicBezTo>
                    <a:pt x="195999" y="0"/>
                    <a:pt x="126938" y="24269"/>
                    <a:pt x="182880" y="5622"/>
                  </a:cubicBezTo>
                  <a:cubicBezTo>
                    <a:pt x="209384" y="8272"/>
                    <a:pt x="236066" y="9523"/>
                    <a:pt x="262393" y="13573"/>
                  </a:cubicBezTo>
                  <a:cubicBezTo>
                    <a:pt x="270677" y="14847"/>
                    <a:pt x="279273" y="16876"/>
                    <a:pt x="286247" y="21525"/>
                  </a:cubicBezTo>
                  <a:cubicBezTo>
                    <a:pt x="295603" y="27763"/>
                    <a:pt x="302150" y="37428"/>
                    <a:pt x="310101" y="45379"/>
                  </a:cubicBezTo>
                  <a:cubicBezTo>
                    <a:pt x="314441" y="58398"/>
                    <a:pt x="339862" y="106198"/>
                    <a:pt x="318052" y="124892"/>
                  </a:cubicBezTo>
                  <a:cubicBezTo>
                    <a:pt x="305325" y="135801"/>
                    <a:pt x="270345" y="140794"/>
                    <a:pt x="270345" y="140794"/>
                  </a:cubicBezTo>
                  <a:cubicBezTo>
                    <a:pt x="275097" y="164553"/>
                    <a:pt x="280625" y="218434"/>
                    <a:pt x="310101" y="228259"/>
                  </a:cubicBezTo>
                  <a:lnTo>
                    <a:pt x="333955" y="236210"/>
                  </a:lnTo>
                  <a:cubicBezTo>
                    <a:pt x="352508" y="291869"/>
                    <a:pt x="365761" y="278617"/>
                    <a:pt x="326004" y="291869"/>
                  </a:cubicBezTo>
                  <a:cubicBezTo>
                    <a:pt x="264882" y="332617"/>
                    <a:pt x="297149" y="326816"/>
                    <a:pt x="230588" y="315723"/>
                  </a:cubicBezTo>
                  <a:cubicBezTo>
                    <a:pt x="227938" y="286568"/>
                    <a:pt x="240610" y="251367"/>
                    <a:pt x="222637" y="228259"/>
                  </a:cubicBezTo>
                  <a:cubicBezTo>
                    <a:pt x="212346" y="215027"/>
                    <a:pt x="190832" y="238860"/>
                    <a:pt x="174929" y="244161"/>
                  </a:cubicBezTo>
                  <a:cubicBezTo>
                    <a:pt x="166978" y="246811"/>
                    <a:pt x="159206" y="250080"/>
                    <a:pt x="151075" y="252113"/>
                  </a:cubicBezTo>
                  <a:cubicBezTo>
                    <a:pt x="79334" y="270048"/>
                    <a:pt x="108199" y="261104"/>
                    <a:pt x="63611" y="275966"/>
                  </a:cubicBezTo>
                  <a:cubicBezTo>
                    <a:pt x="53009" y="273316"/>
                    <a:pt x="34681" y="278558"/>
                    <a:pt x="31806" y="268015"/>
                  </a:cubicBezTo>
                  <a:cubicBezTo>
                    <a:pt x="24797" y="242317"/>
                    <a:pt x="39757" y="215139"/>
                    <a:pt x="39757" y="188502"/>
                  </a:cubicBezTo>
                  <a:cubicBezTo>
                    <a:pt x="39757" y="177574"/>
                    <a:pt x="38633" y="165230"/>
                    <a:pt x="31806" y="156697"/>
                  </a:cubicBezTo>
                  <a:cubicBezTo>
                    <a:pt x="2923" y="120593"/>
                    <a:pt x="7952" y="173873"/>
                    <a:pt x="0" y="132843"/>
                  </a:cubicBezTo>
                  <a:close/>
                </a:path>
              </a:pathLst>
            </a:custGeom>
            <a:solidFill>
              <a:srgbClr val="FFFF00">
                <a:alpha val="34000"/>
              </a:srgbClr>
            </a:solidFill>
            <a:ln>
              <a:solidFill>
                <a:srgbClr val="FFFF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027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 l="2157" t="3910" r="2098" b="3910"/>
            <a:stretch>
              <a:fillRect/>
            </a:stretch>
          </p:blipFill>
          <p:spPr bwMode="auto">
            <a:xfrm>
              <a:off x="4666446" y="6143644"/>
              <a:ext cx="642942" cy="392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43031" name="Picture 23" descr="Typhoon PNG Clipart | PNG 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52594" y="1214422"/>
            <a:ext cx="957115" cy="659886"/>
          </a:xfrm>
          <a:prstGeom prst="rect">
            <a:avLst/>
          </a:prstGeom>
          <a:noFill/>
        </p:spPr>
      </p:pic>
      <p:pic>
        <p:nvPicPr>
          <p:cNvPr id="43033" name="Picture 25" descr="Color communication icons Royalty Free Vector Image"/>
          <p:cNvPicPr>
            <a:picLocks noChangeAspect="1" noChangeArrowheads="1"/>
          </p:cNvPicPr>
          <p:nvPr/>
        </p:nvPicPr>
        <p:blipFill>
          <a:blip r:embed="rId9" cstate="print"/>
          <a:srcRect b="7562"/>
          <a:stretch>
            <a:fillRect/>
          </a:stretch>
        </p:blipFill>
        <p:spPr bwMode="auto">
          <a:xfrm>
            <a:off x="8095469" y="5929330"/>
            <a:ext cx="743837" cy="785818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805C98-755B-41E5-86D6-EE8280FF23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53619" y="4571732"/>
            <a:ext cx="1452840" cy="2143416"/>
          </a:xfrm>
          <a:prstGeom prst="rect">
            <a:avLst/>
          </a:prstGeom>
          <a:ln w="254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513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8" grpId="0" animBg="1"/>
      <p:bldP spid="39" grpId="0"/>
      <p:bldP spid="43" grpId="0" animBg="1"/>
      <p:bldP spid="44" grpId="0"/>
      <p:bldP spid="45" grpId="0" animBg="1"/>
      <p:bldP spid="46" grpId="0"/>
      <p:bldP spid="47" grpId="0"/>
      <p:bldP spid="33" grpId="0"/>
      <p:bldP spid="54" grpId="0"/>
      <p:bldP spid="57" grpId="0"/>
      <p:bldP spid="58" grpId="0"/>
      <p:bldP spid="59" grpId="0"/>
      <p:bldP spid="60" grpId="0"/>
      <p:bldP spid="61" grpId="0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" y="5949285"/>
            <a:ext cx="2121601" cy="866775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0" y="285728"/>
            <a:ext cx="85377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Developmental Activities – </a:t>
            </a: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People</a:t>
            </a:r>
            <a:endParaRPr kumimoji="0" lang="en-US" altLang="ko-KR" sz="2000" b="1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9" name="Picture 4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900" y="1571612"/>
            <a:ext cx="3094810" cy="4786346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" name="Picture 4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47" y="1571612"/>
            <a:ext cx="3000396" cy="4786346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1635698" y="1071550"/>
            <a:ext cx="37451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Forecasters and Researchers</a:t>
            </a:r>
            <a:endParaRPr lang="en-US" sz="2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61283" y="1571636"/>
            <a:ext cx="5734715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245539" y="1071546"/>
            <a:ext cx="1778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Stakeholders</a:t>
            </a:r>
            <a:endParaRPr lang="en-US" sz="2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2" descr="People icon in various color Royalty Free Vector Image"/>
          <p:cNvPicPr>
            <a:picLocks noChangeAspect="1" noChangeArrowheads="1"/>
          </p:cNvPicPr>
          <p:nvPr/>
        </p:nvPicPr>
        <p:blipFill>
          <a:blip r:embed="rId6" cstate="print"/>
          <a:srcRect l="15858" t="23688" r="15892" b="29784"/>
          <a:stretch>
            <a:fillRect/>
          </a:stretch>
        </p:blipFill>
        <p:spPr bwMode="auto">
          <a:xfrm>
            <a:off x="8595536" y="263748"/>
            <a:ext cx="1000132" cy="736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5138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30" descr="F:\WCSSP-SeA\2020\Meetings\2020.02.24_MMDRRMC TWG Meeting\Photos\IMG_2502.JPG"/>
          <p:cNvPicPr preferRelativeResize="0"/>
          <p:nvPr/>
        </p:nvPicPr>
        <p:blipFill rotWithShape="1">
          <a:blip r:embed="rId3">
            <a:alphaModFix/>
          </a:blip>
          <a:srcRect t="31866" b="23676"/>
          <a:stretch/>
        </p:blipFill>
        <p:spPr>
          <a:xfrm>
            <a:off x="190506" y="1357302"/>
            <a:ext cx="5273919" cy="193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7290" y="5072078"/>
            <a:ext cx="5286412" cy="1696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0"/>
          <p:cNvPicPr preferRelativeResize="0"/>
          <p:nvPr/>
        </p:nvPicPr>
        <p:blipFill rotWithShape="1">
          <a:blip r:embed="rId5">
            <a:alphaModFix/>
          </a:blip>
          <a:srcRect l="5053" t="28600" b="13563"/>
          <a:stretch/>
        </p:blipFill>
        <p:spPr>
          <a:xfrm>
            <a:off x="165852" y="3326434"/>
            <a:ext cx="5357850" cy="167420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520" name="Google Shape;520;p30"/>
          <p:cNvSpPr/>
          <p:nvPr/>
        </p:nvSpPr>
        <p:spPr>
          <a:xfrm>
            <a:off x="3023372" y="6509627"/>
            <a:ext cx="2500330" cy="307736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Meeting with PAGASA IBF TWG</a:t>
            </a:r>
            <a:endParaRPr sz="1400" b="1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30"/>
          <p:cNvSpPr/>
          <p:nvPr/>
        </p:nvSpPr>
        <p:spPr>
          <a:xfrm>
            <a:off x="1998663" y="4662122"/>
            <a:ext cx="2275071" cy="338514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Meeting with MMDA</a:t>
            </a:r>
            <a:endParaRPr sz="1600" b="1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30"/>
          <p:cNvSpPr/>
          <p:nvPr/>
        </p:nvSpPr>
        <p:spPr>
          <a:xfrm>
            <a:off x="202786" y="2916833"/>
            <a:ext cx="2606272" cy="369291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Meeting with </a:t>
            </a:r>
            <a:r>
              <a:rPr lang="en-US" sz="16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MMDRRMC</a:t>
            </a:r>
            <a:endParaRPr sz="1600" b="1" cap="non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" y="285728"/>
            <a:ext cx="96493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Developmental Activities - </a:t>
            </a:r>
            <a:r>
              <a:rPr kumimoji="0" lang="en-US" altLang="ko-KR" sz="4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맑은 고딕" pitchFamily="50" charset="-127"/>
                <a:ea typeface="맑은 고딕" pitchFamily="50" charset="-127"/>
              </a:rPr>
              <a:t>Partnership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500726" y="1357298"/>
            <a:ext cx="6689687" cy="5429288"/>
            <a:chOff x="0" y="1643050"/>
            <a:chExt cx="9095603" cy="7072362"/>
          </a:xfrm>
        </p:grpSpPr>
        <p:pic>
          <p:nvPicPr>
            <p:cNvPr id="27" name="image17.png"/>
            <p:cNvPicPr/>
            <p:nvPr/>
          </p:nvPicPr>
          <p:blipFill>
            <a:blip r:embed="rId6" cstate="print"/>
            <a:srcRect t="16805" r="2296"/>
            <a:stretch>
              <a:fillRect/>
            </a:stretch>
          </p:blipFill>
          <p:spPr>
            <a:xfrm>
              <a:off x="3094810" y="3500438"/>
              <a:ext cx="3071834" cy="1714512"/>
            </a:xfrm>
            <a:prstGeom prst="rect">
              <a:avLst/>
            </a:prstGeom>
            <a:ln/>
          </p:spPr>
        </p:pic>
        <p:pic>
          <p:nvPicPr>
            <p:cNvPr id="28" name="image18.png" descr="F:\WCSSP\2_Workshops\2019_11_051113_IBF Workshop w MET Office\20191111-13_IBF Workshop\Photos\Day 3\IMG20191113141246.jpg"/>
            <p:cNvPicPr/>
            <p:nvPr/>
          </p:nvPicPr>
          <p:blipFill>
            <a:blip r:embed="rId7" cstate="print"/>
            <a:srcRect l="9601" t="24835" r="8276" b="9086"/>
            <a:stretch>
              <a:fillRect/>
            </a:stretch>
          </p:blipFill>
          <p:spPr>
            <a:xfrm>
              <a:off x="3094810" y="5214951"/>
              <a:ext cx="3071834" cy="1643074"/>
            </a:xfrm>
            <a:prstGeom prst="rect">
              <a:avLst/>
            </a:prstGeom>
            <a:ln/>
          </p:spPr>
        </p:pic>
        <p:pic>
          <p:nvPicPr>
            <p:cNvPr id="29" name="Picture 28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7"/>
            <a:stretch>
              <a:fillRect/>
            </a:stretch>
          </p:blipFill>
          <p:spPr>
            <a:xfrm>
              <a:off x="6166644" y="1643050"/>
              <a:ext cx="2928958" cy="1857388"/>
            </a:xfrm>
            <a:prstGeom prst="rect">
              <a:avLst/>
            </a:prstGeom>
          </p:spPr>
        </p:pic>
        <p:pic>
          <p:nvPicPr>
            <p:cNvPr id="30" name="Picture 29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57562"/>
              <a:ext cx="3094810" cy="1714512"/>
            </a:xfrm>
            <a:prstGeom prst="rect">
              <a:avLst/>
            </a:prstGeom>
          </p:spPr>
        </p:pic>
        <p:pic>
          <p:nvPicPr>
            <p:cNvPr id="31" name="image8.jpg"/>
            <p:cNvPicPr/>
            <p:nvPr/>
          </p:nvPicPr>
          <p:blipFill>
            <a:blip r:embed="rId10"/>
            <a:srcRect b="9056"/>
            <a:stretch>
              <a:fillRect/>
            </a:stretch>
          </p:blipFill>
          <p:spPr>
            <a:xfrm>
              <a:off x="0" y="1643050"/>
              <a:ext cx="3094810" cy="1714512"/>
            </a:xfrm>
            <a:prstGeom prst="rect">
              <a:avLst/>
            </a:prstGeom>
            <a:ln/>
          </p:spPr>
        </p:pic>
        <p:pic>
          <p:nvPicPr>
            <p:cNvPr id="32" name="image7.jpg" descr="F:\WCSSP\2_Workshops\2019_07_0910_Metro Manila IBF Workshop\Photos\Day 1\IMG_0478.JPG"/>
            <p:cNvPicPr/>
            <p:nvPr/>
          </p:nvPicPr>
          <p:blipFill>
            <a:blip r:embed="rId11"/>
            <a:srcRect t="13031"/>
            <a:stretch>
              <a:fillRect/>
            </a:stretch>
          </p:blipFill>
          <p:spPr>
            <a:xfrm>
              <a:off x="6095207" y="6858000"/>
              <a:ext cx="3000396" cy="1857412"/>
            </a:xfrm>
            <a:prstGeom prst="rect">
              <a:avLst/>
            </a:prstGeom>
            <a:ln/>
          </p:spPr>
        </p:pic>
        <p:pic>
          <p:nvPicPr>
            <p:cNvPr id="33" name="image6.jpg" descr="F:\WCSSP\2_Workshops\2019_07_0910_Metro Manila IBF Workshop\Photos\Day 1\IMG_0446.JPG"/>
            <p:cNvPicPr/>
            <p:nvPr/>
          </p:nvPicPr>
          <p:blipFill>
            <a:blip r:embed="rId12"/>
            <a:srcRect t="13031"/>
            <a:stretch>
              <a:fillRect/>
            </a:stretch>
          </p:blipFill>
          <p:spPr>
            <a:xfrm>
              <a:off x="6166644" y="3500438"/>
              <a:ext cx="2928958" cy="1714512"/>
            </a:xfrm>
            <a:prstGeom prst="rect">
              <a:avLst/>
            </a:prstGeom>
            <a:ln/>
          </p:spPr>
        </p:pic>
        <p:pic>
          <p:nvPicPr>
            <p:cNvPr id="34" name="image3.jpg" descr="F:\WCSSP\5_Meetings\20191122_Meeting with MMDA\Photos\IMG_2096.JPG"/>
            <p:cNvPicPr/>
            <p:nvPr/>
          </p:nvPicPr>
          <p:blipFill>
            <a:blip r:embed="rId13"/>
            <a:srcRect t="434" r="3462"/>
            <a:stretch>
              <a:fillRect/>
            </a:stretch>
          </p:blipFill>
          <p:spPr>
            <a:xfrm>
              <a:off x="0" y="5072075"/>
              <a:ext cx="3094810" cy="1785949"/>
            </a:xfrm>
            <a:prstGeom prst="rect">
              <a:avLst/>
            </a:prstGeom>
            <a:ln/>
          </p:spPr>
        </p:pic>
        <p:pic>
          <p:nvPicPr>
            <p:cNvPr id="35" name="image5.jpg" descr="F:\WCSSP\5_Meetings\20191122_Meeting with MMDA\Photos\IMG_2117.JPG"/>
            <p:cNvPicPr/>
            <p:nvPr/>
          </p:nvPicPr>
          <p:blipFill>
            <a:blip r:embed="rId14"/>
            <a:srcRect t="3311" r="4329"/>
            <a:stretch>
              <a:fillRect/>
            </a:stretch>
          </p:blipFill>
          <p:spPr>
            <a:xfrm>
              <a:off x="0" y="6858000"/>
              <a:ext cx="3166249" cy="1857388"/>
            </a:xfrm>
            <a:prstGeom prst="rect">
              <a:avLst/>
            </a:prstGeom>
            <a:ln/>
          </p:spPr>
        </p:pic>
        <p:pic>
          <p:nvPicPr>
            <p:cNvPr id="36" name="image4.jpg" descr="F:\WCSSP\2_Workshops\2019_11_2526_Stakeholders Workshop\Photos\IMG_2288.JPG"/>
            <p:cNvPicPr/>
            <p:nvPr/>
          </p:nvPicPr>
          <p:blipFill>
            <a:blip r:embed="rId15"/>
            <a:srcRect t="6977" b="6047"/>
            <a:stretch>
              <a:fillRect/>
            </a:stretch>
          </p:blipFill>
          <p:spPr>
            <a:xfrm>
              <a:off x="3094810" y="1643050"/>
              <a:ext cx="3071834" cy="1857388"/>
            </a:xfrm>
            <a:prstGeom prst="rect">
              <a:avLst/>
            </a:prstGeom>
            <a:ln/>
          </p:spPr>
        </p:pic>
        <p:pic>
          <p:nvPicPr>
            <p:cNvPr id="37" name="Picture 36"/>
            <p:cNvPicPr/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43" b="10889"/>
            <a:stretch/>
          </p:blipFill>
          <p:spPr>
            <a:xfrm>
              <a:off x="6095207" y="5214950"/>
              <a:ext cx="3000395" cy="1643050"/>
            </a:xfrm>
            <a:prstGeom prst="rect">
              <a:avLst/>
            </a:prstGeom>
          </p:spPr>
        </p:pic>
        <p:pic>
          <p:nvPicPr>
            <p:cNvPr id="38" name="Picture 37"/>
            <p:cNvPicPr/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811" y="6858000"/>
              <a:ext cx="3000396" cy="1857412"/>
            </a:xfrm>
            <a:prstGeom prst="rect">
              <a:avLst/>
            </a:prstGeom>
          </p:spPr>
        </p:pic>
      </p:grpSp>
      <p:sp>
        <p:nvSpPr>
          <p:cNvPr id="39" name="TextBox 38"/>
          <p:cNvSpPr txBox="1"/>
          <p:nvPr/>
        </p:nvSpPr>
        <p:spPr>
          <a:xfrm>
            <a:off x="3836942" y="997853"/>
            <a:ext cx="49014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Workshops and Consultative Meetings</a:t>
            </a:r>
            <a:endParaRPr lang="en-US" sz="2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3" name="Picture 6" descr="Image result for working together"/>
          <p:cNvPicPr>
            <a:picLocks noChangeAspect="1" noChangeArrowheads="1"/>
          </p:cNvPicPr>
          <p:nvPr/>
        </p:nvPicPr>
        <p:blipFill>
          <a:blip r:embed="rId18" cstate="print"/>
          <a:srcRect t="8179" r="2552" b="8871"/>
          <a:stretch>
            <a:fillRect/>
          </a:stretch>
        </p:blipFill>
        <p:spPr bwMode="auto">
          <a:xfrm>
            <a:off x="9744021" y="265479"/>
            <a:ext cx="1566159" cy="7346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KMA">
      <a:dk1>
        <a:sysClr val="windowText" lastClr="000000"/>
      </a:dk1>
      <a:lt1>
        <a:sysClr val="window" lastClr="FFFFFF"/>
      </a:lt1>
      <a:dk2>
        <a:srgbClr val="0F298F"/>
      </a:dk2>
      <a:lt2>
        <a:srgbClr val="BFE7F1"/>
      </a:lt2>
      <a:accent1>
        <a:srgbClr val="0098BC"/>
      </a:accent1>
      <a:accent2>
        <a:srgbClr val="0A58A5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MA">
      <a:majorFont>
        <a:latin typeface="Frutiger67-Condensed"/>
        <a:ea typeface="Cre고딕 B"/>
        <a:cs typeface=""/>
      </a:majorFont>
      <a:minorFont>
        <a:latin typeface="Frutiger 55 Roman"/>
        <a:ea typeface="-윤고딕120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테마">
  <a:themeElements>
    <a:clrScheme name="KMA">
      <a:dk1>
        <a:sysClr val="windowText" lastClr="000000"/>
      </a:dk1>
      <a:lt1>
        <a:sysClr val="window" lastClr="FFFFFF"/>
      </a:lt1>
      <a:dk2>
        <a:srgbClr val="0F298F"/>
      </a:dk2>
      <a:lt2>
        <a:srgbClr val="BFE7F1"/>
      </a:lt2>
      <a:accent1>
        <a:srgbClr val="0098BC"/>
      </a:accent1>
      <a:accent2>
        <a:srgbClr val="0A58A5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MA">
      <a:majorFont>
        <a:latin typeface="Frutiger67-Condensed"/>
        <a:ea typeface="Cre고딕 B"/>
        <a:cs typeface=""/>
      </a:majorFont>
      <a:minorFont>
        <a:latin typeface="Frutiger 55 Roman"/>
        <a:ea typeface="-윤고딕120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20518</TotalTime>
  <Words>1319</Words>
  <Application>Microsoft Office PowerPoint</Application>
  <PresentationFormat>Custom</PresentationFormat>
  <Paragraphs>263</Paragraphs>
  <Slides>32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56" baseType="lpstr">
      <vt:lpstr>Batang</vt:lpstr>
      <vt:lpstr>Gulim</vt:lpstr>
      <vt:lpstr>Malgun Gothic</vt:lpstr>
      <vt:lpstr>Arial</vt:lpstr>
      <vt:lpstr>Bradley Hand ITC</vt:lpstr>
      <vt:lpstr>Calibri</vt:lpstr>
      <vt:lpstr>Cre고딕 B</vt:lpstr>
      <vt:lpstr>Eras Demi ITC</vt:lpstr>
      <vt:lpstr>Frutiger 55 Roman</vt:lpstr>
      <vt:lpstr>Frutiger67-Condensed</vt:lpstr>
      <vt:lpstr>Inter</vt:lpstr>
      <vt:lpstr>Kristen ITC</vt:lpstr>
      <vt:lpstr>Lato Light</vt:lpstr>
      <vt:lpstr>Roboto Medium</vt:lpstr>
      <vt:lpstr>Segoe Print</vt:lpstr>
      <vt:lpstr>Segoe UI Historic</vt:lpstr>
      <vt:lpstr>Segoe UI Semibold</vt:lpstr>
      <vt:lpstr>Segoe UI Semilight</vt:lpstr>
      <vt:lpstr>Tahoma</vt:lpstr>
      <vt:lpstr>Verdana</vt:lpstr>
      <vt:lpstr>Wingdings</vt:lpstr>
      <vt:lpstr>-윤고딕120</vt:lpstr>
      <vt:lpstr>Office 테마</vt:lpstr>
      <vt:lpstr>6_Office 테마</vt:lpstr>
      <vt:lpstr>Impact-Based Forecasting (IBF)  in the Philippines: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캬옹</dc:creator>
  <cp:lastModifiedBy>LENZ NATHANIEL</cp:lastModifiedBy>
  <cp:revision>1129</cp:revision>
  <cp:lastPrinted>2016-05-13T06:54:54Z</cp:lastPrinted>
  <dcterms:created xsi:type="dcterms:W3CDTF">2008-10-15T11:47:55Z</dcterms:created>
  <dcterms:modified xsi:type="dcterms:W3CDTF">2021-11-29T06:50:04Z</dcterms:modified>
</cp:coreProperties>
</file>